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2" r:id="rId1"/>
  </p:sldMasterIdLst>
  <p:sldIdLst>
    <p:sldId id="256" r:id="rId2"/>
    <p:sldId id="257" r:id="rId3"/>
    <p:sldId id="270" r:id="rId4"/>
    <p:sldId id="269" r:id="rId5"/>
    <p:sldId id="299" r:id="rId6"/>
    <p:sldId id="344" r:id="rId7"/>
    <p:sldId id="346" r:id="rId8"/>
    <p:sldId id="272" r:id="rId9"/>
    <p:sldId id="271" r:id="rId10"/>
    <p:sldId id="273" r:id="rId11"/>
    <p:sldId id="274" r:id="rId12"/>
    <p:sldId id="276" r:id="rId13"/>
    <p:sldId id="277" r:id="rId14"/>
    <p:sldId id="282" r:id="rId15"/>
    <p:sldId id="278" r:id="rId16"/>
    <p:sldId id="281" r:id="rId17"/>
    <p:sldId id="279" r:id="rId18"/>
    <p:sldId id="331" r:id="rId19"/>
    <p:sldId id="280" r:id="rId20"/>
    <p:sldId id="283" r:id="rId21"/>
    <p:sldId id="284" r:id="rId22"/>
    <p:sldId id="268" r:id="rId23"/>
    <p:sldId id="258" r:id="rId24"/>
    <p:sldId id="259" r:id="rId25"/>
    <p:sldId id="260" r:id="rId26"/>
    <p:sldId id="261" r:id="rId27"/>
    <p:sldId id="262" r:id="rId28"/>
    <p:sldId id="263" r:id="rId29"/>
    <p:sldId id="332" r:id="rId30"/>
    <p:sldId id="264" r:id="rId31"/>
    <p:sldId id="265" r:id="rId32"/>
    <p:sldId id="266" r:id="rId33"/>
    <p:sldId id="345" r:id="rId34"/>
    <p:sldId id="267" r:id="rId35"/>
    <p:sldId id="290" r:id="rId36"/>
    <p:sldId id="335" r:id="rId37"/>
    <p:sldId id="287" r:id="rId38"/>
    <p:sldId id="288" r:id="rId39"/>
    <p:sldId id="291" r:id="rId40"/>
    <p:sldId id="297" r:id="rId41"/>
    <p:sldId id="292" r:id="rId42"/>
    <p:sldId id="293" r:id="rId43"/>
    <p:sldId id="305" r:id="rId44"/>
    <p:sldId id="306" r:id="rId45"/>
    <p:sldId id="308" r:id="rId46"/>
    <p:sldId id="307" r:id="rId47"/>
    <p:sldId id="337" r:id="rId48"/>
    <p:sldId id="319" r:id="rId49"/>
    <p:sldId id="304" r:id="rId50"/>
    <p:sldId id="321" r:id="rId51"/>
    <p:sldId id="320" r:id="rId52"/>
    <p:sldId id="314" r:id="rId53"/>
    <p:sldId id="317" r:id="rId54"/>
    <p:sldId id="315" r:id="rId55"/>
    <p:sldId id="316" r:id="rId56"/>
    <p:sldId id="339" r:id="rId57"/>
    <p:sldId id="324" r:id="rId58"/>
    <p:sldId id="323" r:id="rId59"/>
    <p:sldId id="325" r:id="rId60"/>
    <p:sldId id="294" r:id="rId61"/>
    <p:sldId id="327" r:id="rId62"/>
    <p:sldId id="328" r:id="rId63"/>
    <p:sldId id="329" r:id="rId64"/>
    <p:sldId id="343" r:id="rId65"/>
    <p:sldId id="330" r:id="rId66"/>
    <p:sldId id="342" r:id="rId67"/>
    <p:sldId id="349" r:id="rId68"/>
    <p:sldId id="350" r:id="rId69"/>
    <p:sldId id="326" r:id="rId70"/>
    <p:sldId id="295" r:id="rId71"/>
    <p:sldId id="296" r:id="rId72"/>
  </p:sldIdLst>
  <p:sldSz cx="12192000" cy="6858000"/>
  <p:notesSz cx="6858000" cy="9144000"/>
  <p:embeddedFontLst>
    <p:embeddedFont>
      <p:font typeface="Verdana" pitchFamily="34" charset="0"/>
      <p:regular r:id="rId73"/>
      <p:bold r:id="rId74"/>
      <p:italic r:id="rId75"/>
      <p:boldItalic r:id="rId76"/>
    </p:embeddedFont>
    <p:embeddedFont>
      <p:font typeface="Calibri" pitchFamily="34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60" y="-6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2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49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7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98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79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28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2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54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69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72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662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650" y="2145500"/>
            <a:ext cx="8837692" cy="167493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/>
                <a:cs typeface="Verdana"/>
              </a:rPr>
              <a:t>TROJEDNO BO</a:t>
            </a:r>
            <a:r>
              <a:rPr lang="sr-Latn-R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/>
                <a:cs typeface="Verdana"/>
              </a:rPr>
              <a:t>Ž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/>
                <a:cs typeface="Verdana"/>
              </a:rPr>
              <a:t>ANSTVO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977" y="4387177"/>
            <a:ext cx="7559486" cy="68663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Druga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 </a:t>
            </a:r>
            <a:r>
              <a:rPr lang="sr-Latn-RS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o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soba 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Bo</a:t>
            </a:r>
            <a:r>
              <a:rPr lang="sr-Latn-R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ž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anstva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 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u Bibliji</a:t>
            </a:r>
          </a:p>
        </p:txBody>
      </p:sp>
      <p:pic>
        <p:nvPicPr>
          <p:cNvPr id="4" name="Picture 3" descr="seminary_au_v_blu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159" y="554638"/>
            <a:ext cx="4241560" cy="10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60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442" y="936419"/>
            <a:ext cx="85578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Dakle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ljudska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nikada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videl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ul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njegov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glas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(do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dolaska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Glas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Oca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tri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puta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ovoj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zemlji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Matej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3:17 </a:t>
            </a:r>
          </a:p>
          <a:p>
            <a:pPr marL="914400" lvl="1" indent="-457200">
              <a:lnSpc>
                <a:spcPct val="140000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Matej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17:5  </a:t>
            </a:r>
          </a:p>
          <a:p>
            <a:pPr marL="914400" lvl="1" indent="-457200">
              <a:lnSpc>
                <a:spcPct val="14000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Jovan 12:28.</a:t>
            </a:r>
          </a:p>
        </p:txBody>
      </p:sp>
    </p:spTree>
    <p:extLst>
      <p:ext uri="{BB962C8B-B14F-4D97-AF65-F5344CB8AC3E}">
        <p14:creationId xmlns:p14="http://schemas.microsoft.com/office/powerpoint/2010/main" xmlns="" val="5053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0504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Pitanja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tra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odgovor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</a:p>
          <a:p>
            <a:pPr algn="just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iji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glas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Starom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avetu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? </a:t>
            </a:r>
          </a:p>
          <a:p>
            <a:pPr lvl="1" algn="just"/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izrekao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Deset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Zapov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est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Sinaja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„A vi k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ada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čuste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glas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spred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tame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je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gora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ognjem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goraše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 reko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ste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Gle, pokaza nam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Gospod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Jahve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] Bog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 naš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slavu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veli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inu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svoju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smo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glas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Njegov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isred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ognja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Mojs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ijeva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5:23-24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 </a:t>
            </a:r>
          </a:p>
          <a:p>
            <a:pPr marL="457200" indent="-457200" algn="just">
              <a:lnSpc>
                <a:spcPct val="60000"/>
              </a:lnSpc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iju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slavu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lice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pojedinci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videli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Mojsijevoj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24:9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; 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Mojsijeva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12:7-8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61697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05040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Odgovor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ova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pitanja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moramo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potra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Bibliji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van 1:1:4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– 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etku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beše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beše u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Bog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Bog beše Reč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beše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etku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Bog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kroz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Nj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[</a:t>
            </a:r>
            <a:r>
              <a:rPr lang="en-US" sz="3200" i="1" dirty="0" err="1">
                <a:solidFill>
                  <a:srgbClr val="FFFFFF"/>
                </a:solidFill>
                <a:latin typeface="Verdana"/>
                <a:cs typeface="Verdana"/>
              </a:rPr>
              <a:t>autou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]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postalo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bez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[</a:t>
            </a:r>
            <a:r>
              <a:rPr lang="en-US" sz="3200" i="1" dirty="0" err="1">
                <a:solidFill>
                  <a:srgbClr val="FFFFFF"/>
                </a:solidFill>
                <a:latin typeface="Verdana"/>
                <a:cs typeface="Verdana"/>
              </a:rPr>
              <a:t>autou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]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postalo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ostalo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Nj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oj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[</a:t>
            </a:r>
            <a:r>
              <a:rPr lang="en-US" sz="3200" i="1" dirty="0" err="1">
                <a:solidFill>
                  <a:srgbClr val="FFFFFF"/>
                </a:solidFill>
                <a:latin typeface="Verdana"/>
                <a:cs typeface="Verdana"/>
              </a:rPr>
              <a:t>aut</a:t>
            </a:r>
            <a:r>
              <a:rPr lang="en-US" sz="3200" dirty="0" err="1">
                <a:latin typeface="Lucida Grande"/>
                <a:ea typeface="Lucida Grande"/>
                <a:cs typeface="Lucida Grande"/>
              </a:rPr>
              <a:t>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] b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eše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ivot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,...”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van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1:1-3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slede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</a:p>
          <a:p>
            <a:pPr algn="just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9377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0504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U početku beše Reč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i="1" dirty="0" err="1" smtClean="0">
                <a:solidFill>
                  <a:srgbClr val="FFFF00"/>
                </a:solidFill>
                <a:latin typeface="Verdana"/>
                <a:cs typeface="Verdana"/>
              </a:rPr>
              <a:t>arhē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(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Jo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van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1:1)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Ovaj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etak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upu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Mojs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ijevu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1:1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etku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stvori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Bog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nebo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zemlju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”. </a:t>
            </a:r>
          </a:p>
          <a:p>
            <a:pPr marL="914400" lvl="1" indent="-457200">
              <a:buFont typeface="Courier New"/>
              <a:buChar char="o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jedna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od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bila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od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samo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etka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pre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vidi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3. stih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lnSpc>
                <a:spcPct val="70000"/>
              </a:lnSpc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87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60504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bila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anska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.” Na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jeziku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Bog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se piše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lanom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3200" i="1" dirty="0">
                <a:solidFill>
                  <a:srgbClr val="FFFFFF"/>
                </a:solidFill>
                <a:latin typeface="Verdana"/>
                <a:cs typeface="Verdana"/>
              </a:rPr>
              <a:t>ho </a:t>
            </a:r>
            <a:r>
              <a:rPr lang="en-US" sz="3200" i="1" dirty="0" err="1">
                <a:solidFill>
                  <a:srgbClr val="FFFFFF"/>
                </a:solidFill>
                <a:latin typeface="Verdana"/>
                <a:cs typeface="Verdana"/>
              </a:rPr>
              <a:t>Theos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Kada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Verdana"/>
                <a:cs typeface="Verdana"/>
              </a:rPr>
              <a:t>Theos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lana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onda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ima pridevsku funkciju. Jo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van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bila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isto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Bog, 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tini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 lvl="1"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/>
            <a:r>
              <a:rPr lang="sr-Latn-RS" sz="3200" dirty="0" smtClean="0">
                <a:latin typeface="Verdana"/>
                <a:cs typeface="Verdana"/>
              </a:rPr>
              <a:t>„H</a:t>
            </a:r>
            <a:r>
              <a:rPr lang="en-US" sz="3200" dirty="0" err="1" smtClean="0">
                <a:latin typeface="Verdana"/>
                <a:cs typeface="Verdana"/>
              </a:rPr>
              <a:t>rist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Bog u </a:t>
            </a:r>
            <a:r>
              <a:rPr lang="en-US" sz="3200" dirty="0" err="1" smtClean="0">
                <a:latin typeface="Verdana"/>
                <a:cs typeface="Verdana"/>
              </a:rPr>
              <a:t>su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tini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 smtClean="0">
                <a:latin typeface="Verdana"/>
                <a:cs typeface="Verdana"/>
              </a:rPr>
              <a:t>najvi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em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smislu</a:t>
            </a:r>
            <a:r>
              <a:rPr lang="en-US" sz="3200" dirty="0">
                <a:latin typeface="Verdana"/>
                <a:cs typeface="Verdana"/>
              </a:rPr>
              <a:t>. On je bio </a:t>
            </a:r>
            <a:r>
              <a:rPr lang="en-US" sz="3200" dirty="0" err="1">
                <a:latin typeface="Verdana"/>
                <a:cs typeface="Verdana"/>
              </a:rPr>
              <a:t>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Bogom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oduvek</a:t>
            </a:r>
            <a:r>
              <a:rPr lang="en-US" sz="3200" dirty="0">
                <a:latin typeface="Verdana"/>
                <a:cs typeface="Verdana"/>
              </a:rPr>
              <a:t>, Bog </a:t>
            </a:r>
            <a:r>
              <a:rPr lang="en-US" sz="3200" dirty="0" err="1">
                <a:latin typeface="Verdana"/>
                <a:cs typeface="Verdana"/>
              </a:rPr>
              <a:t>nad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svima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blagosloven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zauvek</a:t>
            </a:r>
            <a:r>
              <a:rPr lang="en-US" sz="3200" dirty="0">
                <a:latin typeface="Verdana"/>
                <a:cs typeface="Verdana"/>
              </a:rPr>
              <a:t>” </a:t>
            </a:r>
          </a:p>
          <a:p>
            <a:pPr lvl="1" algn="just"/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Odabrane poruke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1:247).</a:t>
            </a:r>
          </a:p>
          <a:p>
            <a:pPr lvl="1"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21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0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Sve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kroz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Nj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autou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postalo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bez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Nje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autou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ta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postalo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 što je postalo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” (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Jo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van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1:3)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pPr marL="457200" indent="-457200" algn="just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/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uklju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stvari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To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upu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Mojs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ijevu 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1:1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etku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stvori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Bog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nebo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zemlju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(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Mojs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ijeva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1:1). </a:t>
            </a:r>
          </a:p>
          <a:p>
            <a:pPr lvl="1"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2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05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zapaz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bila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u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etku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trajno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vreme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Bogom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postala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negde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tokom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vremen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/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Sve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postalo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kroz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Njega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jedno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od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postojao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od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samog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etka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pre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pre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Njemu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odr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(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anima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poslanica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1:17).</a:t>
            </a:r>
          </a:p>
        </p:txBody>
      </p:sp>
    </p:spTree>
    <p:extLst>
      <p:ext uri="{BB962C8B-B14F-4D97-AF65-F5344CB8AC3E}">
        <p14:creationId xmlns:p14="http://schemas.microsoft.com/office/powerpoint/2010/main" xmlns="" val="427867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605040" cy="609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Sve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kroz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Njega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postalo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”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podudara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opisom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Otkrivenju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3:14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etak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Bo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jeg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</a:p>
          <a:p>
            <a:pPr marL="457200" indent="-457200" algn="just">
              <a:lnSpc>
                <a:spcPct val="60000"/>
              </a:lnSpc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/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Gr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Verdana"/>
                <a:cs typeface="Verdana"/>
              </a:rPr>
              <a:t>arhē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etak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[u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vremenu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],”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poreklo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,”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izvor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,”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vladar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isto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piše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ovom Jevanđelju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1:1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prvi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etak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poreklo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 lvl="1"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lvl="1" algn="just">
              <a:lnSpc>
                <a:spcPct val="60000"/>
              </a:lnSpc>
            </a:pP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747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562721"/>
            <a:ext cx="860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To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posebno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nagla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Poslanici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anima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1:16-18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piš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kroz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ajno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su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poslanice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Laodi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eji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anima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posla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zajedno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Kol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ošanima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4:16).</a:t>
            </a:r>
          </a:p>
        </p:txBody>
      </p:sp>
    </p:spTree>
    <p:extLst>
      <p:ext uri="{BB962C8B-B14F-4D97-AF65-F5344CB8AC3E}">
        <p14:creationId xmlns:p14="http://schemas.microsoft.com/office/powerpoint/2010/main" xmlns="" val="173924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0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Nj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oj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aut</a:t>
            </a:r>
            <a:r>
              <a:rPr lang="en-US" sz="3200" dirty="0" err="1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ō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beše 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ivot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(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trajno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vreme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sr-Latn-RS" sz="3200" dirty="0">
                <a:solidFill>
                  <a:srgbClr val="FFFF00"/>
                </a:solidFill>
                <a:latin typeface="Verdana"/>
                <a:cs typeface="Verdana"/>
              </a:rPr>
              <a:t>g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kom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)”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(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Jo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van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1:4)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dobio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ivot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nekom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vremenu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ivot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uvek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bio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Njemu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samom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pocetku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pPr lvl="1"/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1"/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poseduje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daje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ivot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a to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mo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e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posedovati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dati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samo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Bog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3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623268"/>
            <a:ext cx="8557846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Verdana"/>
                <a:cs typeface="Verdana"/>
              </a:rPr>
              <a:t>Biblija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jasno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upu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uje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koje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sastoji</a:t>
            </a:r>
            <a:r>
              <a:rPr lang="en-US" sz="3200" dirty="0">
                <a:latin typeface="Verdana"/>
                <a:cs typeface="Verdana"/>
              </a:rPr>
              <a:t> od tri </a:t>
            </a:r>
            <a:r>
              <a:rPr lang="en-US" sz="3200" dirty="0" err="1">
                <a:latin typeface="Verdana"/>
                <a:cs typeface="Verdana"/>
              </a:rPr>
              <a:t>osobe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err="1">
                <a:latin typeface="Verdana"/>
                <a:cs typeface="Verdana"/>
              </a:rPr>
              <a:t>Otac</a:t>
            </a:r>
            <a:r>
              <a:rPr lang="en-US" sz="3200" dirty="0">
                <a:latin typeface="Verdana"/>
                <a:cs typeface="Verdana"/>
              </a:rPr>
              <a:t>, Sin,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Sveti</a:t>
            </a:r>
            <a:r>
              <a:rPr lang="en-US" sz="3200" dirty="0">
                <a:latin typeface="Verdana"/>
                <a:cs typeface="Verdana"/>
              </a:rPr>
              <a:t> Duh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ni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pod</a:t>
            </a:r>
            <a:r>
              <a:rPr lang="en-US" sz="3200" dirty="0" err="1" smtClean="0">
                <a:latin typeface="Verdana"/>
                <a:cs typeface="Verdana"/>
              </a:rPr>
              <a:t>jednako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anski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ali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imaju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razli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ite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uloge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>
                <a:latin typeface="Verdana"/>
                <a:cs typeface="Verdana"/>
              </a:rPr>
              <a:t>stvaranju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odr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avanju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svemira</a:t>
            </a:r>
            <a:r>
              <a:rPr lang="en-US" sz="3200" dirty="0">
                <a:latin typeface="Verdana"/>
                <a:cs typeface="Verdana"/>
              </a:rPr>
              <a:t>. 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dirty="0" err="1">
                <a:latin typeface="Verdana"/>
                <a:cs typeface="Verdana"/>
              </a:rPr>
              <a:t>Neki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smtClean="0">
                <a:latin typeface="Verdana"/>
                <a:cs typeface="Verdana"/>
              </a:rPr>
              <a:t>r</a:t>
            </a:r>
            <a:r>
              <a:rPr lang="sr-Latn-RS" sz="3200" dirty="0" smtClean="0">
                <a:latin typeface="Verdana"/>
                <a:cs typeface="Verdana"/>
              </a:rPr>
              <a:t>išć</a:t>
            </a:r>
            <a:r>
              <a:rPr lang="en-US" sz="3200" dirty="0" err="1" smtClean="0">
                <a:latin typeface="Verdana"/>
                <a:cs typeface="Verdana"/>
              </a:rPr>
              <a:t>ani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smatraju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sr-Latn-RS" sz="3200" dirty="0" smtClean="0">
                <a:latin typeface="Verdana"/>
                <a:cs typeface="Verdana"/>
              </a:rPr>
              <a:t>je </a:t>
            </a:r>
            <a:r>
              <a:rPr lang="en-US" sz="3200" dirty="0" smtClean="0">
                <a:latin typeface="Verdana"/>
                <a:cs typeface="Verdana"/>
              </a:rPr>
              <a:t>Bog </a:t>
            </a:r>
            <a:r>
              <a:rPr lang="en-US" sz="3200" dirty="0" err="1">
                <a:latin typeface="Verdana"/>
                <a:cs typeface="Verdana"/>
              </a:rPr>
              <a:t>Otac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jedini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pravi</a:t>
            </a:r>
            <a:r>
              <a:rPr lang="en-US" sz="3200" dirty="0">
                <a:latin typeface="Verdana"/>
                <a:cs typeface="Verdana"/>
              </a:rPr>
              <a:t> Bog </a:t>
            </a:r>
            <a:r>
              <a:rPr lang="en-US" sz="3200" dirty="0" err="1" smtClean="0">
                <a:latin typeface="Verdana"/>
                <a:cs typeface="Verdana"/>
              </a:rPr>
              <a:t>koji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nije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stvoren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koji je </a:t>
            </a:r>
            <a:r>
              <a:rPr lang="en-US" sz="3200" dirty="0" err="1" smtClean="0">
                <a:latin typeface="Verdana"/>
                <a:cs typeface="Verdana"/>
              </a:rPr>
              <a:t>ve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an</a:t>
            </a:r>
            <a:r>
              <a:rPr lang="en-US" sz="3200" dirty="0">
                <a:latin typeface="Verdana"/>
                <a:cs typeface="Verdana"/>
              </a:rPr>
              <a:t>. Problem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oni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imaju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drugom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tre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om </a:t>
            </a:r>
            <a:r>
              <a:rPr lang="en-US" sz="3200" dirty="0" err="1">
                <a:latin typeface="Verdana"/>
                <a:cs typeface="Verdana"/>
              </a:rPr>
              <a:t>osobom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anstva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6497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05040" cy="558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van 5:21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- „Jer k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Otac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podi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mrtve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i oživljuje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tako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Sin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ho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oživljuje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.”—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Bog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daje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ivot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 lvl="1" algn="just">
              <a:lnSpc>
                <a:spcPct val="6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lvl="1" algn="just"/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van 1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:25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– 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Ja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vaskrsenje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ivot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.”  </a:t>
            </a:r>
          </a:p>
          <a:p>
            <a:pPr lvl="1" algn="just">
              <a:lnSpc>
                <a:spcPct val="60000"/>
              </a:lnSpc>
            </a:pP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lvl="1" algn="just"/>
            <a:r>
              <a:rPr lang="en-US" sz="3200" u="sng" dirty="0" smtClean="0">
                <a:latin typeface="Verdana"/>
                <a:cs typeface="Verdana"/>
              </a:rPr>
              <a:t>Jo</a:t>
            </a:r>
            <a:r>
              <a:rPr lang="sr-Latn-RS" sz="3200" u="sng" dirty="0" smtClean="0">
                <a:latin typeface="Verdana"/>
                <a:cs typeface="Verdana"/>
              </a:rPr>
              <a:t>van</a:t>
            </a:r>
            <a:r>
              <a:rPr lang="en-US" sz="3200" u="sng" dirty="0" smtClean="0">
                <a:latin typeface="Verdana"/>
                <a:cs typeface="Verdana"/>
              </a:rPr>
              <a:t> 1</a:t>
            </a:r>
            <a:r>
              <a:rPr lang="sr-Latn-RS" sz="3200" u="sng" dirty="0">
                <a:latin typeface="Verdana"/>
                <a:cs typeface="Verdana"/>
              </a:rPr>
              <a:t>0</a:t>
            </a:r>
            <a:r>
              <a:rPr lang="en-US" sz="3200" u="sng" dirty="0" smtClean="0">
                <a:latin typeface="Verdana"/>
                <a:cs typeface="Verdana"/>
              </a:rPr>
              <a:t>:17-18</a:t>
            </a:r>
            <a:r>
              <a:rPr lang="sr-Latn-RS" sz="3200" u="sng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smtClean="0">
                <a:latin typeface="Verdana"/>
                <a:cs typeface="Verdana"/>
              </a:rPr>
              <a:t>Ja </a:t>
            </a:r>
            <a:r>
              <a:rPr lang="en-US" sz="3200" dirty="0" err="1" smtClean="0">
                <a:latin typeface="Verdana"/>
                <a:cs typeface="Verdana"/>
              </a:rPr>
              <a:t>pola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em</a:t>
            </a:r>
            <a:r>
              <a:rPr lang="sr-Latn-RS" sz="3200" dirty="0" smtClean="0">
                <a:latin typeface="Verdana"/>
                <a:cs typeface="Verdana"/>
              </a:rPr>
              <a:t> dušu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svoj</a:t>
            </a:r>
            <a:r>
              <a:rPr lang="sr-Latn-RS" sz="3200" dirty="0" smtClean="0">
                <a:latin typeface="Verdana"/>
                <a:cs typeface="Verdana"/>
              </a:rPr>
              <a:t>u</a:t>
            </a:r>
            <a:r>
              <a:rPr lang="en-US" sz="3200" dirty="0" smtClean="0">
                <a:latin typeface="Verdana"/>
                <a:cs typeface="Verdana"/>
              </a:rPr>
              <a:t> da </a:t>
            </a:r>
            <a:r>
              <a:rPr lang="sr-Latn-RS" sz="3200" dirty="0" smtClean="0">
                <a:latin typeface="Verdana"/>
                <a:cs typeface="Verdana"/>
              </a:rPr>
              <a:t>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opet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uzmem</a:t>
            </a:r>
            <a:r>
              <a:rPr lang="en-US" sz="3200" dirty="0">
                <a:latin typeface="Verdana"/>
                <a:cs typeface="Verdana"/>
              </a:rPr>
              <a:t>. Niko </a:t>
            </a:r>
            <a:r>
              <a:rPr lang="sr-Latn-RS" sz="3200" dirty="0" smtClean="0">
                <a:latin typeface="Verdana"/>
                <a:cs typeface="Verdana"/>
              </a:rPr>
              <a:t>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ne </a:t>
            </a:r>
            <a:r>
              <a:rPr lang="sr-Latn-RS" sz="3200" dirty="0" smtClean="0">
                <a:latin typeface="Verdana"/>
                <a:cs typeface="Verdana"/>
              </a:rPr>
              <a:t>otima </a:t>
            </a:r>
            <a:r>
              <a:rPr lang="en-US" sz="3200" dirty="0" smtClean="0">
                <a:latin typeface="Verdana"/>
                <a:cs typeface="Verdana"/>
              </a:rPr>
              <a:t>od </a:t>
            </a:r>
            <a:r>
              <a:rPr lang="en-US" sz="3200" dirty="0" err="1">
                <a:latin typeface="Verdana"/>
                <a:cs typeface="Verdana"/>
              </a:rPr>
              <a:t>mene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nego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ja </a:t>
            </a:r>
            <a:r>
              <a:rPr lang="en-US" sz="3200" dirty="0" err="1">
                <a:latin typeface="Verdana"/>
                <a:cs typeface="Verdana"/>
              </a:rPr>
              <a:t>sam</a:t>
            </a:r>
            <a:r>
              <a:rPr lang="en-US" sz="3200" dirty="0">
                <a:latin typeface="Verdana"/>
                <a:cs typeface="Verdana"/>
              </a:rPr>
              <a:t> od </a:t>
            </a:r>
            <a:r>
              <a:rPr lang="en-US" sz="3200" dirty="0" err="1">
                <a:latin typeface="Verdana"/>
                <a:cs typeface="Verdana"/>
              </a:rPr>
              <a:t>sebe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polažem</a:t>
            </a:r>
            <a:r>
              <a:rPr lang="en-US" sz="3200" dirty="0" smtClean="0">
                <a:latin typeface="Verdana"/>
                <a:cs typeface="Verdana"/>
              </a:rPr>
              <a:t>.</a:t>
            </a:r>
            <a:r>
              <a:rPr lang="sr-Latn-RS" sz="3200" dirty="0" smtClean="0">
                <a:latin typeface="Verdana"/>
                <a:cs typeface="Verdana"/>
              </a:rPr>
              <a:t> V</a:t>
            </a:r>
            <a:r>
              <a:rPr lang="en-US" sz="3200" dirty="0" smtClean="0">
                <a:latin typeface="Verdana"/>
                <a:cs typeface="Verdana"/>
              </a:rPr>
              <a:t>last </a:t>
            </a:r>
            <a:r>
              <a:rPr lang="sr-Latn-RS" sz="3200" dirty="0" smtClean="0">
                <a:latin typeface="Verdana"/>
                <a:cs typeface="Verdana"/>
              </a:rPr>
              <a:t>imam </a:t>
            </a:r>
            <a:r>
              <a:rPr lang="en-US" sz="3200" dirty="0" smtClean="0">
                <a:latin typeface="Verdana"/>
                <a:cs typeface="Verdana"/>
              </a:rPr>
              <a:t>polo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iti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je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vlast imam uzeti je opet</a:t>
            </a:r>
            <a:r>
              <a:rPr lang="en-US" sz="3200" dirty="0" smtClean="0">
                <a:latin typeface="Verdana"/>
                <a:cs typeface="Verdana"/>
              </a:rPr>
              <a:t>.”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1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732651" cy="616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r-Latn-RS" sz="3100" dirty="0" smtClean="0">
                <a:latin typeface="Verdana"/>
                <a:cs typeface="Verdana"/>
              </a:rPr>
              <a:t>„</a:t>
            </a:r>
            <a:r>
              <a:rPr lang="en-US" sz="3100" dirty="0" smtClean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sr-Latn-RS" sz="3100" dirty="0" err="1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lang="en-US" sz="3100" dirty="0" err="1" smtClean="0">
                <a:solidFill>
                  <a:srgbClr val="FFFF00"/>
                </a:solidFill>
                <a:latin typeface="Verdana"/>
                <a:cs typeface="Verdana"/>
              </a:rPr>
              <a:t>ristu</a:t>
            </a:r>
            <a:r>
              <a:rPr lang="en-US" sz="31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1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100" dirty="0" err="1">
                <a:solidFill>
                  <a:srgbClr val="FFFF00"/>
                </a:solidFill>
                <a:latin typeface="Verdana"/>
                <a:cs typeface="Verdana"/>
              </a:rPr>
              <a:t>iskonski</a:t>
            </a:r>
            <a:r>
              <a:rPr lang="en-US" sz="31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100" dirty="0" err="1">
                <a:solidFill>
                  <a:srgbClr val="FFFF00"/>
                </a:solidFill>
                <a:latin typeface="Verdana"/>
                <a:cs typeface="Verdana"/>
              </a:rPr>
              <a:t>nepozajmljeni</a:t>
            </a:r>
            <a:r>
              <a:rPr lang="en-US" sz="31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100" dirty="0" err="1">
                <a:solidFill>
                  <a:srgbClr val="FFFF00"/>
                </a:solidFill>
                <a:latin typeface="Verdana"/>
                <a:cs typeface="Verdana"/>
              </a:rPr>
              <a:t>nestečen</a:t>
            </a:r>
            <a:r>
              <a:rPr lang="en-US" sz="3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100" dirty="0" err="1">
                <a:solidFill>
                  <a:srgbClr val="FFFF00"/>
                </a:solidFill>
                <a:latin typeface="Verdana"/>
                <a:cs typeface="Verdana"/>
              </a:rPr>
              <a:t>život</a:t>
            </a:r>
            <a:r>
              <a:rPr lang="en-US" sz="3100" dirty="0">
                <a:latin typeface="Verdana"/>
                <a:cs typeface="Verdana"/>
              </a:rPr>
              <a:t>” (</a:t>
            </a:r>
            <a:r>
              <a:rPr lang="en-US" sz="3100" i="1" dirty="0">
                <a:latin typeface="Verdana"/>
                <a:cs typeface="Verdana"/>
              </a:rPr>
              <a:t>The Desire of Ages</a:t>
            </a:r>
            <a:r>
              <a:rPr lang="en-US" sz="3100" dirty="0">
                <a:latin typeface="Verdana"/>
                <a:cs typeface="Verdana"/>
              </a:rPr>
              <a:t>, 530, 1898). </a:t>
            </a:r>
          </a:p>
          <a:p>
            <a:pPr lvl="1" algn="just">
              <a:lnSpc>
                <a:spcPct val="70000"/>
              </a:lnSpc>
            </a:pP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lvl="1" algn="just"/>
            <a:r>
              <a:rPr lang="sr-Latn-RS" sz="3100" dirty="0" smtClean="0">
                <a:latin typeface="Verdana"/>
                <a:cs typeface="Verdana"/>
              </a:rPr>
              <a:t>„</a:t>
            </a:r>
            <a:r>
              <a:rPr lang="sr-Latn-RS" sz="3100" dirty="0" smtClean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lang="en-US" sz="3100" dirty="0" err="1" smtClean="0">
                <a:solidFill>
                  <a:srgbClr val="FFFF00"/>
                </a:solidFill>
                <a:latin typeface="Verdana"/>
                <a:cs typeface="Verdana"/>
              </a:rPr>
              <a:t>rist</a:t>
            </a:r>
            <a:r>
              <a:rPr lang="en-US" sz="31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1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100" dirty="0" smtClean="0">
                <a:solidFill>
                  <a:srgbClr val="FFFF00"/>
                </a:solidFill>
                <a:latin typeface="Verdana"/>
                <a:cs typeface="Verdana"/>
              </a:rPr>
              <a:t>pre-</a:t>
            </a:r>
            <a:r>
              <a:rPr lang="en-US" sz="3100" dirty="0" err="1" smtClean="0">
                <a:solidFill>
                  <a:srgbClr val="FFFF00"/>
                </a:solidFill>
                <a:latin typeface="Verdana"/>
                <a:cs typeface="Verdana"/>
              </a:rPr>
              <a:t>postoje</a:t>
            </a:r>
            <a:r>
              <a:rPr lang="sr-Latn-RS" sz="3100" dirty="0" smtClean="0">
                <a:solidFill>
                  <a:srgbClr val="FFFF00"/>
                </a:solidFill>
                <a:latin typeface="Verdana"/>
                <a:cs typeface="Verdana"/>
              </a:rPr>
              <a:t>ć</a:t>
            </a:r>
            <a:r>
              <a:rPr lang="en-US" sz="31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1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100" dirty="0" err="1" smtClean="0">
                <a:solidFill>
                  <a:srgbClr val="FFFF00"/>
                </a:solidFill>
                <a:latin typeface="Verdana"/>
                <a:cs typeface="Verdana"/>
              </a:rPr>
              <a:t>samo-postoje</a:t>
            </a:r>
            <a:r>
              <a:rPr lang="sr-Latn-RS" sz="3100" dirty="0" smtClean="0">
                <a:solidFill>
                  <a:srgbClr val="FFFF00"/>
                </a:solidFill>
                <a:latin typeface="Verdana"/>
                <a:cs typeface="Verdana"/>
              </a:rPr>
              <a:t>ć</a:t>
            </a:r>
            <a:r>
              <a:rPr lang="en-US" sz="31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1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100" dirty="0">
                <a:solidFill>
                  <a:srgbClr val="FFFF00"/>
                </a:solidFill>
                <a:latin typeface="Verdana"/>
                <a:cs typeface="Verdana"/>
              </a:rPr>
              <a:t>Sin </a:t>
            </a:r>
            <a:r>
              <a:rPr lang="en-US" sz="3100" dirty="0" smtClean="0">
                <a:solidFill>
                  <a:srgbClr val="FFFF00"/>
                </a:solidFill>
                <a:latin typeface="Verdana"/>
                <a:cs typeface="Verdana"/>
              </a:rPr>
              <a:t>Bo</a:t>
            </a:r>
            <a:r>
              <a:rPr lang="sr-Latn-RS" sz="31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100" dirty="0" err="1" smtClean="0">
                <a:solidFill>
                  <a:srgbClr val="FFFF00"/>
                </a:solidFill>
                <a:latin typeface="Verdana"/>
                <a:cs typeface="Verdana"/>
              </a:rPr>
              <a:t>ji</a:t>
            </a:r>
            <a:r>
              <a:rPr lang="en-US" sz="3100" dirty="0" smtClean="0">
                <a:latin typeface="Verdana"/>
                <a:cs typeface="Verdana"/>
              </a:rPr>
              <a:t>....</a:t>
            </a:r>
            <a:r>
              <a:rPr lang="sr-Latn-RS" sz="3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100" dirty="0" err="1" smtClean="0">
                <a:latin typeface="Verdana"/>
                <a:cs typeface="Verdana"/>
              </a:rPr>
              <a:t>Govore</a:t>
            </a:r>
            <a:r>
              <a:rPr lang="sr-Latn-RS" sz="3100" dirty="0" smtClean="0">
                <a:latin typeface="Verdana"/>
                <a:cs typeface="Verdana"/>
              </a:rPr>
              <a:t>ć</a:t>
            </a:r>
            <a:r>
              <a:rPr lang="en-US" sz="3100" dirty="0" err="1" smtClean="0">
                <a:latin typeface="Verdana"/>
                <a:cs typeface="Verdana"/>
              </a:rPr>
              <a:t>i</a:t>
            </a:r>
            <a:r>
              <a:rPr lang="en-US" sz="3100" dirty="0" smtClean="0">
                <a:latin typeface="Verdana"/>
                <a:cs typeface="Verdana"/>
              </a:rPr>
              <a:t> </a:t>
            </a:r>
            <a:r>
              <a:rPr lang="en-US" sz="3100" dirty="0">
                <a:latin typeface="Verdana"/>
                <a:cs typeface="Verdana"/>
              </a:rPr>
              <a:t>o </a:t>
            </a:r>
            <a:r>
              <a:rPr lang="en-US" sz="3100" dirty="0" err="1">
                <a:latin typeface="Verdana"/>
                <a:cs typeface="Verdana"/>
              </a:rPr>
              <a:t>svom</a:t>
            </a:r>
            <a:r>
              <a:rPr lang="en-US" sz="3100" dirty="0">
                <a:latin typeface="Verdana"/>
                <a:cs typeface="Verdana"/>
              </a:rPr>
              <a:t> pre-</a:t>
            </a:r>
            <a:r>
              <a:rPr lang="en-US" sz="3100" dirty="0" err="1">
                <a:latin typeface="Verdana"/>
                <a:cs typeface="Verdana"/>
              </a:rPr>
              <a:t>postojanju</a:t>
            </a:r>
            <a:r>
              <a:rPr lang="en-US" sz="3100" dirty="0">
                <a:latin typeface="Verdana"/>
                <a:cs typeface="Verdana"/>
              </a:rPr>
              <a:t>, </a:t>
            </a:r>
            <a:r>
              <a:rPr lang="sr-Latn-RS" sz="3100" dirty="0">
                <a:latin typeface="Verdana"/>
                <a:cs typeface="Verdana"/>
              </a:rPr>
              <a:t>H</a:t>
            </a:r>
            <a:r>
              <a:rPr lang="en-US" sz="3100" dirty="0" err="1" smtClean="0">
                <a:latin typeface="Verdana"/>
                <a:cs typeface="Verdana"/>
              </a:rPr>
              <a:t>rist</a:t>
            </a:r>
            <a:r>
              <a:rPr lang="sr-Latn-RS" sz="3100" dirty="0" smtClean="0">
                <a:latin typeface="Verdana"/>
                <a:cs typeface="Verdana"/>
              </a:rPr>
              <a:t>os</a:t>
            </a:r>
            <a:r>
              <a:rPr lang="en-US" sz="3100" dirty="0" smtClean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nam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vodi</a:t>
            </a:r>
            <a:r>
              <a:rPr lang="en-US" sz="3100" dirty="0">
                <a:latin typeface="Verdana"/>
                <a:cs typeface="Verdana"/>
              </a:rPr>
              <a:t> um </a:t>
            </a:r>
            <a:r>
              <a:rPr lang="en-US" sz="3100" dirty="0" err="1">
                <a:latin typeface="Verdana"/>
                <a:cs typeface="Verdana"/>
              </a:rPr>
              <a:t>nazad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kroz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nedatiran</a:t>
            </a:r>
            <a:r>
              <a:rPr lang="en-US" sz="3100" dirty="0">
                <a:latin typeface="Verdana"/>
                <a:cs typeface="Verdana"/>
              </a:rPr>
              <a:t> period. On </a:t>
            </a:r>
            <a:r>
              <a:rPr lang="en-US" sz="3100" dirty="0" err="1">
                <a:latin typeface="Verdana"/>
                <a:cs typeface="Verdana"/>
              </a:rPr>
              <a:t>nas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 smtClean="0">
                <a:latin typeface="Verdana"/>
                <a:cs typeface="Verdana"/>
              </a:rPr>
              <a:t>uverava</a:t>
            </a:r>
            <a:r>
              <a:rPr lang="en-US" sz="3100" dirty="0" smtClean="0">
                <a:latin typeface="Verdana"/>
                <a:cs typeface="Verdana"/>
              </a:rPr>
              <a:t> </a:t>
            </a:r>
            <a:r>
              <a:rPr lang="en-US" sz="3100" dirty="0">
                <a:latin typeface="Verdana"/>
                <a:cs typeface="Verdana"/>
              </a:rPr>
              <a:t>da ne </a:t>
            </a:r>
            <a:r>
              <a:rPr lang="en-US" sz="3100" dirty="0" err="1">
                <a:latin typeface="Verdana"/>
                <a:cs typeface="Verdana"/>
              </a:rPr>
              <a:t>postoji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 smtClean="0">
                <a:latin typeface="Verdana"/>
                <a:cs typeface="Verdana"/>
              </a:rPr>
              <a:t>vreme</a:t>
            </a:r>
            <a:r>
              <a:rPr lang="en-US" sz="3100" dirty="0" smtClean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kada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nije</a:t>
            </a:r>
            <a:r>
              <a:rPr lang="en-US" sz="3100" dirty="0">
                <a:latin typeface="Verdana"/>
                <a:cs typeface="Verdana"/>
              </a:rPr>
              <a:t> bio u </a:t>
            </a:r>
            <a:r>
              <a:rPr lang="en-US" sz="3100" dirty="0" err="1">
                <a:latin typeface="Verdana"/>
                <a:cs typeface="Verdana"/>
              </a:rPr>
              <a:t>bliskoj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zajednici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sa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 smtClean="0">
                <a:latin typeface="Verdana"/>
                <a:cs typeface="Verdana"/>
              </a:rPr>
              <a:t>ve</a:t>
            </a:r>
            <a:r>
              <a:rPr lang="sr-Latn-RS" sz="3100" dirty="0" smtClean="0">
                <a:latin typeface="Verdana"/>
                <a:cs typeface="Verdana"/>
              </a:rPr>
              <a:t>č</a:t>
            </a:r>
            <a:r>
              <a:rPr lang="en-US" sz="3100" dirty="0" err="1" smtClean="0">
                <a:latin typeface="Verdana"/>
                <a:cs typeface="Verdana"/>
              </a:rPr>
              <a:t>nim</a:t>
            </a:r>
            <a:r>
              <a:rPr lang="en-US" sz="3100" dirty="0" smtClean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Bogom</a:t>
            </a:r>
            <a:r>
              <a:rPr lang="en-US" sz="3100" dirty="0">
                <a:latin typeface="Verdana"/>
                <a:cs typeface="Verdana"/>
              </a:rPr>
              <a:t>. </a:t>
            </a:r>
            <a:r>
              <a:rPr lang="en-US" sz="3100" dirty="0" err="1">
                <a:latin typeface="Verdana"/>
                <a:cs typeface="Verdana"/>
              </a:rPr>
              <a:t>Onaj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sr-Latn-RS" sz="3100" dirty="0" err="1">
                <a:latin typeface="Verdana"/>
                <a:cs typeface="Verdana"/>
              </a:rPr>
              <a:t>č</a:t>
            </a:r>
            <a:r>
              <a:rPr lang="en-US" sz="3100" dirty="0" err="1" smtClean="0">
                <a:latin typeface="Verdana"/>
                <a:cs typeface="Verdana"/>
              </a:rPr>
              <a:t>iji</a:t>
            </a:r>
            <a:r>
              <a:rPr lang="en-US" sz="3100" dirty="0" smtClean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su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glas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Jevreji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 smtClean="0">
                <a:latin typeface="Verdana"/>
                <a:cs typeface="Verdana"/>
              </a:rPr>
              <a:t>slu</a:t>
            </a:r>
            <a:r>
              <a:rPr lang="sr-Latn-RS" sz="3100" dirty="0" smtClean="0">
                <a:latin typeface="Verdana"/>
                <a:cs typeface="Verdana"/>
              </a:rPr>
              <a:t>š</a:t>
            </a:r>
            <a:r>
              <a:rPr lang="en-US" sz="3100" dirty="0" err="1" smtClean="0">
                <a:latin typeface="Verdana"/>
                <a:cs typeface="Verdana"/>
              </a:rPr>
              <a:t>ali</a:t>
            </a:r>
            <a:r>
              <a:rPr lang="en-US" sz="3100" dirty="0">
                <a:latin typeface="Verdana"/>
                <a:cs typeface="Verdana"/>
              </a:rPr>
              <a:t>, bio je </a:t>
            </a:r>
            <a:r>
              <a:rPr lang="en-US" sz="3100" dirty="0" err="1">
                <a:latin typeface="Verdana"/>
                <a:cs typeface="Verdana"/>
              </a:rPr>
              <a:t>sa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Bogom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kao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Onaj</a:t>
            </a:r>
            <a:r>
              <a:rPr lang="en-US" sz="3100" dirty="0">
                <a:latin typeface="Verdana"/>
                <a:cs typeface="Verdana"/>
              </a:rPr>
              <a:t> </a:t>
            </a:r>
            <a:r>
              <a:rPr lang="en-US" sz="3100" dirty="0" err="1">
                <a:latin typeface="Verdana"/>
                <a:cs typeface="Verdana"/>
              </a:rPr>
              <a:t>ko</a:t>
            </a:r>
            <a:r>
              <a:rPr lang="en-US" sz="3100" dirty="0">
                <a:latin typeface="Verdana"/>
                <a:cs typeface="Verdana"/>
              </a:rPr>
              <a:t> je </a:t>
            </a:r>
            <a:r>
              <a:rPr lang="en-US" sz="3100" dirty="0" err="1" smtClean="0">
                <a:latin typeface="Verdana"/>
                <a:cs typeface="Verdana"/>
              </a:rPr>
              <a:t>ro</a:t>
            </a:r>
            <a:r>
              <a:rPr lang="sr-Latn-RS" sz="3100" dirty="0" smtClean="0">
                <a:latin typeface="Verdana"/>
                <a:cs typeface="Verdana"/>
              </a:rPr>
              <a:t>đ</a:t>
            </a:r>
            <a:r>
              <a:rPr lang="en-US" sz="3100" dirty="0" smtClean="0">
                <a:latin typeface="Verdana"/>
                <a:cs typeface="Verdana"/>
              </a:rPr>
              <a:t>en </a:t>
            </a:r>
            <a:r>
              <a:rPr lang="en-US" sz="3100" dirty="0">
                <a:latin typeface="Verdana"/>
                <a:cs typeface="Verdana"/>
              </a:rPr>
              <a:t>od </a:t>
            </a:r>
            <a:r>
              <a:rPr lang="en-US" sz="3100" dirty="0" err="1">
                <a:latin typeface="Verdana"/>
                <a:cs typeface="Verdana"/>
              </a:rPr>
              <a:t>Njega</a:t>
            </a:r>
            <a:r>
              <a:rPr lang="en-US" sz="3100" dirty="0">
                <a:latin typeface="Verdana"/>
                <a:cs typeface="Verdana"/>
              </a:rPr>
              <a:t>” </a:t>
            </a:r>
            <a:r>
              <a:rPr lang="en-US" sz="3100" dirty="0" smtClean="0">
                <a:latin typeface="Verdana"/>
                <a:cs typeface="Verdana"/>
              </a:rPr>
              <a:t>(</a:t>
            </a:r>
            <a:r>
              <a:rPr lang="sr-Latn-RS" sz="3100" i="1" dirty="0" smtClean="0">
                <a:latin typeface="Verdana"/>
                <a:cs typeface="Verdana"/>
              </a:rPr>
              <a:t>Znaci vremena</a:t>
            </a:r>
            <a:r>
              <a:rPr lang="en-US" sz="3100" i="1" dirty="0" smtClean="0">
                <a:latin typeface="Verdana"/>
                <a:cs typeface="Verdana"/>
              </a:rPr>
              <a:t>, </a:t>
            </a:r>
            <a:r>
              <a:rPr lang="sr-Latn-RS" sz="3100" i="1" dirty="0" smtClean="0">
                <a:latin typeface="Verdana"/>
                <a:cs typeface="Verdana"/>
              </a:rPr>
              <a:t>29. avgusta</a:t>
            </a:r>
            <a:r>
              <a:rPr lang="en-US" sz="3100" dirty="0" smtClean="0">
                <a:latin typeface="Verdana"/>
                <a:cs typeface="Verdana"/>
              </a:rPr>
              <a:t> </a:t>
            </a:r>
            <a:r>
              <a:rPr lang="en-US" sz="3100" dirty="0">
                <a:latin typeface="Verdana"/>
                <a:cs typeface="Verdana"/>
              </a:rPr>
              <a:t>1900).</a:t>
            </a:r>
          </a:p>
        </p:txBody>
      </p:sp>
    </p:spTree>
    <p:extLst>
      <p:ext uri="{BB962C8B-B14F-4D97-AF65-F5344CB8AC3E}">
        <p14:creationId xmlns:p14="http://schemas.microsoft.com/office/powerpoint/2010/main" xmlns="" val="177195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Verdana"/>
                <a:cs typeface="Verdana"/>
              </a:rPr>
              <a:t>Isaija</a:t>
            </a:r>
            <a:r>
              <a:rPr lang="en-US" sz="3200" u="sng" dirty="0">
                <a:latin typeface="Verdana"/>
                <a:cs typeface="Verdana"/>
              </a:rPr>
              <a:t> 40:3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sadr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proro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anstvo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o </a:t>
            </a:r>
            <a:r>
              <a:rPr lang="en-US" sz="3200" dirty="0" err="1" smtClean="0">
                <a:latin typeface="Verdana"/>
                <a:cs typeface="Verdana"/>
              </a:rPr>
              <a:t>Jahvi</a:t>
            </a:r>
            <a:r>
              <a:rPr lang="sr-Latn-RS" sz="3200" dirty="0" smtClean="0">
                <a:latin typeface="Verdana"/>
                <a:cs typeface="Verdana"/>
              </a:rPr>
              <a:t>: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endParaRPr lang="en-US" sz="3200" dirty="0"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Glas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je nekoga koji viče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Pripravite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pu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stinji put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Gospod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nji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Jahvi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poravnite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pustoši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stazu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Bogu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našem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!”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u="sng" dirty="0" err="1">
                <a:solidFill>
                  <a:srgbClr val="FFFFFF"/>
                </a:solidFill>
                <a:latin typeface="Verdana"/>
                <a:cs typeface="Verdana"/>
              </a:rPr>
              <a:t>Mateju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 3:1-3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ovo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anstvo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primenjuje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Jov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Krstitelj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pripremao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put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dolazak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Mesije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US" sz="32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94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217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smtClean="0">
                <a:latin typeface="Verdana"/>
                <a:cs typeface="Verdana"/>
              </a:rPr>
              <a:t>I</a:t>
            </a:r>
            <a:r>
              <a:rPr lang="sr-Latn-RS" sz="3200" u="sng" dirty="0" smtClean="0">
                <a:latin typeface="Verdana"/>
                <a:cs typeface="Verdana"/>
              </a:rPr>
              <a:t>s</a:t>
            </a:r>
            <a:r>
              <a:rPr lang="en-US" sz="3200" u="sng" dirty="0" err="1" smtClean="0">
                <a:latin typeface="Verdana"/>
                <a:cs typeface="Verdana"/>
              </a:rPr>
              <a:t>aija</a:t>
            </a:r>
            <a:r>
              <a:rPr lang="en-US" sz="3200" u="sng" dirty="0" smtClean="0">
                <a:latin typeface="Verdana"/>
                <a:cs typeface="Verdana"/>
              </a:rPr>
              <a:t> </a:t>
            </a:r>
            <a:r>
              <a:rPr lang="en-US" sz="3200" u="sng" dirty="0">
                <a:latin typeface="Verdana"/>
                <a:cs typeface="Verdana"/>
              </a:rPr>
              <a:t>6:1-10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govori</a:t>
            </a:r>
            <a:r>
              <a:rPr lang="en-US" sz="3200" dirty="0">
                <a:latin typeface="Verdana"/>
                <a:cs typeface="Verdana"/>
              </a:rPr>
              <a:t> o </a:t>
            </a:r>
            <a:r>
              <a:rPr lang="en-US" sz="3200" dirty="0" err="1">
                <a:latin typeface="Verdana"/>
                <a:cs typeface="Verdana"/>
              </a:rPr>
              <a:t>Jahvi</a:t>
            </a:r>
            <a:r>
              <a:rPr lang="en-US" sz="3200" dirty="0">
                <a:latin typeface="Verdana"/>
                <a:cs typeface="Verdana"/>
              </a:rPr>
              <a:t>: </a:t>
            </a:r>
          </a:p>
          <a:p>
            <a:pPr algn="just"/>
            <a:r>
              <a:rPr lang="en-US" sz="3200" dirty="0">
                <a:latin typeface="Verdana"/>
                <a:cs typeface="Verdana"/>
              </a:rPr>
              <a:t> </a:t>
            </a:r>
          </a:p>
          <a:p>
            <a:pPr algn="just"/>
            <a:r>
              <a:rPr lang="sr-Latn-RS" sz="3200" dirty="0" smtClean="0">
                <a:latin typeface="Verdana"/>
                <a:cs typeface="Verdana"/>
              </a:rPr>
              <a:t>„G</a:t>
            </a:r>
            <a:r>
              <a:rPr lang="en-US" sz="3200" dirty="0" err="1" smtClean="0">
                <a:latin typeface="Verdana"/>
                <a:cs typeface="Verdana"/>
              </a:rPr>
              <a:t>odin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umr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car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Os</a:t>
            </a:r>
            <a:r>
              <a:rPr lang="en-US" sz="3200" dirty="0" err="1" smtClean="0">
                <a:latin typeface="Verdana"/>
                <a:cs typeface="Verdana"/>
              </a:rPr>
              <a:t>ija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videh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Gospoda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[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Jahvu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</a:t>
            </a: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gde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sedi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prestolu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visok</a:t>
            </a:r>
            <a:r>
              <a:rPr lang="sr-Latn-RS" sz="3200" dirty="0" smtClean="0">
                <a:latin typeface="Verdana"/>
                <a:cs typeface="Verdana"/>
              </a:rPr>
              <a:t>om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izdignutom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 s</a:t>
            </a:r>
            <a:r>
              <a:rPr lang="en-US" sz="3200" dirty="0" err="1" smtClean="0">
                <a:latin typeface="Verdana"/>
                <a:cs typeface="Verdana"/>
              </a:rPr>
              <a:t>kut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mu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</a:t>
            </a:r>
            <a:r>
              <a:rPr lang="en-US" sz="3200" dirty="0" err="1" smtClean="0">
                <a:latin typeface="Verdana"/>
                <a:cs typeface="Verdana"/>
              </a:rPr>
              <a:t>spunjav</a:t>
            </a:r>
            <a:r>
              <a:rPr lang="sr-Latn-RS" sz="3200" dirty="0" smtClean="0">
                <a:latin typeface="Verdana"/>
                <a:cs typeface="Verdana"/>
              </a:rPr>
              <a:t>aše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crkvu</a:t>
            </a:r>
            <a:r>
              <a:rPr lang="en-US" sz="3200" dirty="0" smtClean="0">
                <a:latin typeface="Verdana"/>
                <a:cs typeface="Verdana"/>
              </a:rPr>
              <a:t>. </a:t>
            </a:r>
            <a:r>
              <a:rPr lang="en-US" sz="3200" dirty="0">
                <a:latin typeface="Verdana"/>
                <a:cs typeface="Verdana"/>
              </a:rPr>
              <a:t>. . . </a:t>
            </a:r>
            <a:r>
              <a:rPr lang="sr-Latn-RS" sz="3200" dirty="0" smtClean="0">
                <a:latin typeface="Verdana"/>
                <a:cs typeface="Verdana"/>
              </a:rPr>
              <a:t>Potom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sr-Latn-RS" sz="3200" dirty="0" err="1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uh </a:t>
            </a:r>
            <a:r>
              <a:rPr lang="en-US" sz="3200" dirty="0" err="1">
                <a:latin typeface="Verdana"/>
                <a:cs typeface="Verdana"/>
              </a:rPr>
              <a:t>glas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Gospodnji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gde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e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smtClean="0">
                <a:latin typeface="Verdana"/>
                <a:cs typeface="Verdana"/>
              </a:rPr>
              <a:t>Koga </a:t>
            </a:r>
            <a:r>
              <a:rPr lang="sr-Latn-RS" sz="3200" dirty="0" smtClean="0">
                <a:latin typeface="Verdana"/>
                <a:cs typeface="Verdana"/>
              </a:rPr>
              <a:t>ću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pos</a:t>
            </a:r>
            <a:r>
              <a:rPr lang="sr-Latn-RS" sz="3200" dirty="0" smtClean="0">
                <a:latin typeface="Verdana"/>
                <a:cs typeface="Verdana"/>
              </a:rPr>
              <a:t>lati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nam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sr-Latn-RS" sz="3200" dirty="0" smtClean="0">
                <a:latin typeface="Verdana"/>
                <a:cs typeface="Verdana"/>
              </a:rPr>
              <a:t>? A j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 err="1">
                <a:latin typeface="Verdana"/>
                <a:cs typeface="Verdana"/>
              </a:rPr>
              <a:t>rekoh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err="1" smtClean="0">
                <a:latin typeface="Verdana"/>
                <a:cs typeface="Verdana"/>
              </a:rPr>
              <a:t>Evo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mene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lji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mene</a:t>
            </a:r>
            <a:r>
              <a:rPr lang="en-US" sz="3200" dirty="0" smtClean="0">
                <a:latin typeface="Verdana"/>
                <a:cs typeface="Verdana"/>
              </a:rPr>
              <a:t>!</a:t>
            </a:r>
            <a:r>
              <a:rPr lang="sr-Latn-RS" sz="3200" dirty="0" smtClean="0">
                <a:latin typeface="Verdana"/>
                <a:cs typeface="Verdana"/>
              </a:rPr>
              <a:t>.“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On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Jahve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: </a:t>
            </a:r>
            <a:r>
              <a:rPr lang="en-US" sz="3200" dirty="0" smtClean="0">
                <a:latin typeface="Verdana"/>
                <a:cs typeface="Verdana"/>
              </a:rPr>
              <a:t>Idi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i </a:t>
            </a:r>
            <a:r>
              <a:rPr lang="sr-Latn-RS" sz="3200" dirty="0" smtClean="0">
                <a:latin typeface="Verdana"/>
                <a:cs typeface="Verdana"/>
              </a:rPr>
              <a:t>kaži </a:t>
            </a:r>
            <a:r>
              <a:rPr lang="en-US" sz="3200" dirty="0" smtClean="0">
                <a:latin typeface="Verdana"/>
                <a:cs typeface="Verdana"/>
              </a:rPr>
              <a:t>tom </a:t>
            </a:r>
            <a:r>
              <a:rPr lang="en-US" sz="3200" dirty="0" err="1">
                <a:latin typeface="Verdana"/>
                <a:cs typeface="Verdana"/>
              </a:rPr>
              <a:t>narodu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err="1" smtClean="0">
                <a:latin typeface="Verdana"/>
                <a:cs typeface="Verdana"/>
              </a:rPr>
              <a:t>Slu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ajte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ali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ne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ete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razumeti</a:t>
            </a:r>
            <a:r>
              <a:rPr lang="en-US" sz="3200" dirty="0">
                <a:latin typeface="Verdana"/>
                <a:cs typeface="Verdana"/>
              </a:rPr>
              <a:t>! </a:t>
            </a:r>
            <a:r>
              <a:rPr lang="en-US" sz="3200" dirty="0" err="1" smtClean="0">
                <a:latin typeface="Verdana"/>
                <a:cs typeface="Verdana"/>
              </a:rPr>
              <a:t>Gledajt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ali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ne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ete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poznati</a:t>
            </a:r>
            <a:r>
              <a:rPr lang="en-US" sz="3200" dirty="0">
                <a:latin typeface="Verdana"/>
                <a:cs typeface="Verdana"/>
              </a:rPr>
              <a:t>!</a:t>
            </a:r>
            <a:endParaRPr lang="en-US" sz="3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19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299674"/>
            <a:ext cx="85578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Verdana"/>
                <a:cs typeface="Verdana"/>
              </a:rPr>
              <a:t>U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ini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deblja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srce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tom </a:t>
            </a:r>
            <a:r>
              <a:rPr lang="en-US" sz="3200" dirty="0" err="1" smtClean="0">
                <a:latin typeface="Verdana"/>
                <a:cs typeface="Verdana"/>
              </a:rPr>
              <a:t>narodu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 uši da im otežaju, i oči im zatvori, da ne vide 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ima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svojim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 ušima svojim da ne čuju i </a:t>
            </a:r>
            <a:r>
              <a:rPr lang="en-US" sz="3200" dirty="0" err="1" smtClean="0">
                <a:latin typeface="Verdana"/>
                <a:cs typeface="Verdana"/>
              </a:rPr>
              <a:t>srce</a:t>
            </a:r>
            <a:r>
              <a:rPr lang="sr-Latn-RS" sz="3200" dirty="0" smtClean="0">
                <a:latin typeface="Verdana"/>
                <a:cs typeface="Verdana"/>
              </a:rPr>
              <a:t>m da ne razumeju i ne obrate se i ne iscele.</a:t>
            </a:r>
            <a:r>
              <a:rPr lang="en-US" sz="3200" dirty="0" smtClean="0">
                <a:latin typeface="Verdana"/>
                <a:cs typeface="Verdana"/>
              </a:rPr>
              <a:t>”</a:t>
            </a:r>
            <a:endParaRPr lang="en-US" sz="3200" dirty="0"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vanu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12:37-41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ovaj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tekst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primjenjuje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lang="en-US" sz="32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91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 smtClean="0">
                <a:latin typeface="Verdana"/>
                <a:cs typeface="Verdana"/>
              </a:rPr>
              <a:t>„Ako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sr-Latn-RS" sz="3200" dirty="0" smtClean="0">
                <a:latin typeface="Verdana"/>
                <a:cs typeface="Verdana"/>
              </a:rPr>
              <a:t>i činio </a:t>
            </a:r>
            <a:r>
              <a:rPr lang="en-US" sz="3200" dirty="0" err="1" smtClean="0">
                <a:latin typeface="Verdana"/>
                <a:cs typeface="Verdana"/>
              </a:rPr>
              <a:t>tolika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udesa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inio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pred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njima</a:t>
            </a:r>
            <a:r>
              <a:rPr lang="en-US" sz="3200" dirty="0" smtClean="0">
                <a:latin typeface="Verdana"/>
                <a:cs typeface="Verdana"/>
              </a:rPr>
              <a:t>,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opet Ga ne verovahu</a:t>
            </a:r>
            <a:r>
              <a:rPr lang="en-US" sz="3200" dirty="0" smtClean="0">
                <a:latin typeface="Verdana"/>
                <a:cs typeface="Verdana"/>
              </a:rPr>
              <a:t>... </a:t>
            </a:r>
            <a:r>
              <a:rPr lang="en-US" sz="3200" dirty="0" err="1">
                <a:latin typeface="Verdana"/>
                <a:cs typeface="Verdana"/>
              </a:rPr>
              <a:t>Zato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n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mog</a:t>
            </a:r>
            <a:r>
              <a:rPr lang="sr-Latn-RS" sz="3200" dirty="0" smtClean="0">
                <a:latin typeface="Verdana"/>
                <a:cs typeface="Verdana"/>
              </a:rPr>
              <a:t>ahu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verovati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jer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opet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e I</a:t>
            </a:r>
            <a:r>
              <a:rPr lang="sr-Latn-RS" sz="3200" dirty="0" smtClean="0">
                <a:latin typeface="Verdana"/>
                <a:cs typeface="Verdana"/>
              </a:rPr>
              <a:t>s</a:t>
            </a:r>
            <a:r>
              <a:rPr lang="en-US" sz="3200" dirty="0" err="1" smtClean="0">
                <a:latin typeface="Verdana"/>
                <a:cs typeface="Verdana"/>
              </a:rPr>
              <a:t>aija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err="1" smtClean="0">
                <a:latin typeface="Verdana"/>
                <a:cs typeface="Verdana"/>
              </a:rPr>
              <a:t>Zaslepio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njihove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kamen</a:t>
            </a:r>
            <a:r>
              <a:rPr lang="en-US" sz="3200" dirty="0" err="1" smtClean="0">
                <a:latin typeface="Verdana"/>
                <a:cs typeface="Verdana"/>
              </a:rPr>
              <a:t>io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src</a:t>
            </a:r>
            <a:r>
              <a:rPr lang="sr-Latn-RS" sz="3200" dirty="0" smtClean="0">
                <a:latin typeface="Verdana"/>
                <a:cs typeface="Verdana"/>
              </a:rPr>
              <a:t>a </a:t>
            </a:r>
            <a:r>
              <a:rPr lang="en-US" sz="3200" dirty="0" err="1" smtClean="0">
                <a:latin typeface="Verdana"/>
                <a:cs typeface="Verdana"/>
              </a:rPr>
              <a:t>njihov</a:t>
            </a:r>
            <a:r>
              <a:rPr lang="sr-Latn-RS" sz="3200" dirty="0" smtClean="0">
                <a:latin typeface="Verdana"/>
                <a:cs typeface="Verdana"/>
              </a:rPr>
              <a:t>a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da ne vide 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ima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n</a:t>
            </a:r>
            <a:r>
              <a:rPr lang="sr-Latn-RS" sz="3200" dirty="0" smtClean="0">
                <a:latin typeface="Verdana"/>
                <a:cs typeface="Verdana"/>
              </a:rPr>
              <a:t>i srcem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razum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err="1" smtClean="0">
                <a:latin typeface="Verdana"/>
                <a:cs typeface="Verdana"/>
              </a:rPr>
              <a:t>ju</a:t>
            </a:r>
            <a:r>
              <a:rPr lang="sr-Latn-RS" sz="3200" dirty="0" smtClean="0">
                <a:latin typeface="Verdana"/>
                <a:cs typeface="Verdana"/>
              </a:rPr>
              <a:t>,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>
                <a:latin typeface="Verdana"/>
                <a:cs typeface="Verdana"/>
              </a:rPr>
              <a:t>n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sr-Latn-RS" sz="3200" dirty="0" smtClean="0">
                <a:latin typeface="Verdana"/>
                <a:cs typeface="Verdana"/>
              </a:rPr>
              <a:t>obrate se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en-US" sz="3200" dirty="0" err="1">
                <a:latin typeface="Verdana"/>
                <a:cs typeface="Verdana"/>
              </a:rPr>
              <a:t>ih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iscelim</a:t>
            </a:r>
            <a:r>
              <a:rPr lang="en-US" sz="3200" dirty="0" smtClean="0">
                <a:latin typeface="Verdana"/>
                <a:cs typeface="Verdana"/>
              </a:rPr>
              <a:t>. </a:t>
            </a:r>
            <a:r>
              <a:rPr lang="sr-Latn-RS" sz="3200" dirty="0" smtClean="0">
                <a:latin typeface="Verdana"/>
                <a:cs typeface="Verdana"/>
              </a:rPr>
              <a:t>Ov</a:t>
            </a:r>
            <a:r>
              <a:rPr lang="en-US" sz="3200" dirty="0" smtClean="0">
                <a:latin typeface="Verdana"/>
                <a:cs typeface="Verdana"/>
              </a:rPr>
              <a:t>o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e 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aija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kad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vide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slavu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jegovu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govor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za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00"/>
                </a:solidFill>
                <a:latin typeface="Verdana"/>
                <a:cs typeface="Verdana"/>
              </a:rPr>
              <a:t>N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je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ga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.”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 smtClean="0">
                <a:latin typeface="Verdana"/>
                <a:cs typeface="Verdana"/>
              </a:rPr>
              <a:t>Delima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28:25-26, </a:t>
            </a:r>
            <a:r>
              <a:rPr lang="en-US" sz="3200" dirty="0" err="1" smtClean="0">
                <a:latin typeface="Verdana"/>
                <a:cs typeface="Verdana"/>
              </a:rPr>
              <a:t>Pav</a:t>
            </a:r>
            <a:r>
              <a:rPr lang="sr-Latn-RS" sz="3200" dirty="0" smtClean="0">
                <a:latin typeface="Verdana"/>
                <a:cs typeface="Verdana"/>
              </a:rPr>
              <a:t>le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ka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sr-Latn-RS" sz="3200" dirty="0" smtClean="0">
                <a:latin typeface="Verdana"/>
                <a:cs typeface="Verdana"/>
              </a:rPr>
              <a:t>je </a:t>
            </a:r>
            <a:r>
              <a:rPr lang="en-US" sz="3200" dirty="0" err="1" smtClean="0">
                <a:latin typeface="Verdana"/>
                <a:cs typeface="Verdana"/>
              </a:rPr>
              <a:t>ove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rekao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Sveti</a:t>
            </a:r>
            <a:r>
              <a:rPr lang="en-US" sz="3200" dirty="0">
                <a:latin typeface="Verdana"/>
                <a:cs typeface="Verdana"/>
              </a:rPr>
              <a:t> Duh.</a:t>
            </a:r>
            <a:endParaRPr lang="en-US" sz="3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42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u="sng" dirty="0" smtClean="0">
                <a:latin typeface="Verdana"/>
                <a:cs typeface="Verdana"/>
              </a:rPr>
              <a:t>I</a:t>
            </a:r>
            <a:r>
              <a:rPr lang="sr-Latn-RS" sz="3200" u="sng" dirty="0" smtClean="0">
                <a:latin typeface="Verdana"/>
                <a:cs typeface="Verdana"/>
              </a:rPr>
              <a:t>s</a:t>
            </a:r>
            <a:r>
              <a:rPr lang="en-US" sz="3200" u="sng" dirty="0" err="1" smtClean="0">
                <a:latin typeface="Verdana"/>
                <a:cs typeface="Verdana"/>
              </a:rPr>
              <a:t>aiji</a:t>
            </a:r>
            <a:r>
              <a:rPr lang="en-US" sz="3200" u="sng" dirty="0" smtClean="0">
                <a:latin typeface="Verdana"/>
                <a:cs typeface="Verdana"/>
              </a:rPr>
              <a:t> </a:t>
            </a:r>
            <a:r>
              <a:rPr lang="en-US" sz="3200" u="sng" dirty="0">
                <a:latin typeface="Verdana"/>
                <a:cs typeface="Verdana"/>
              </a:rPr>
              <a:t>41:4; 44:6; 48:12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Jahve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govori</a:t>
            </a:r>
            <a:r>
              <a:rPr lang="en-US" sz="3200" dirty="0">
                <a:latin typeface="Verdana"/>
                <a:cs typeface="Verdana"/>
              </a:rPr>
              <a:t> o </a:t>
            </a:r>
            <a:r>
              <a:rPr lang="en-US" sz="3200" dirty="0" err="1">
                <a:latin typeface="Verdana"/>
                <a:cs typeface="Verdana"/>
              </a:rPr>
              <a:t>sebi</a:t>
            </a:r>
            <a:r>
              <a:rPr lang="en-US" sz="3200" dirty="0">
                <a:latin typeface="Verdana"/>
                <a:cs typeface="Verdana"/>
              </a:rPr>
              <a:t>: 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u="sng" dirty="0" smtClean="0">
                <a:latin typeface="Verdana"/>
                <a:cs typeface="Verdana"/>
              </a:rPr>
              <a:t>44:6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err="1" smtClean="0">
                <a:latin typeface="Verdana"/>
                <a:cs typeface="Verdana"/>
              </a:rPr>
              <a:t>Ovako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govori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Gospod</a:t>
            </a:r>
            <a:r>
              <a:rPr lang="en-US" sz="3200" dirty="0">
                <a:latin typeface="Verdana"/>
                <a:cs typeface="Verdana"/>
              </a:rPr>
              <a:t> [</a:t>
            </a:r>
            <a:r>
              <a:rPr lang="en-US" sz="3200" dirty="0" err="1">
                <a:latin typeface="Verdana"/>
                <a:cs typeface="Verdana"/>
              </a:rPr>
              <a:t>Jahve</a:t>
            </a:r>
            <a:r>
              <a:rPr lang="en-US" sz="3200" dirty="0">
                <a:latin typeface="Verdana"/>
                <a:cs typeface="Verdana"/>
              </a:rPr>
              <a:t>] </a:t>
            </a:r>
            <a:r>
              <a:rPr lang="sr-Latn-RS" sz="3200" dirty="0" smtClean="0">
                <a:latin typeface="Verdana"/>
                <a:cs typeface="Verdana"/>
              </a:rPr>
              <a:t>Car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Izra</a:t>
            </a:r>
            <a:r>
              <a:rPr lang="sr-Latn-RS" sz="3200" dirty="0" smtClean="0">
                <a:latin typeface="Verdana"/>
                <a:cs typeface="Verdana"/>
              </a:rPr>
              <a:t>iljev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Izbavitelj </a:t>
            </a:r>
            <a:r>
              <a:rPr lang="en-US" sz="3200" dirty="0" err="1" smtClean="0">
                <a:latin typeface="Verdana"/>
                <a:cs typeface="Verdana"/>
              </a:rPr>
              <a:t>njegov</a:t>
            </a:r>
            <a:r>
              <a:rPr lang="en-US" sz="3200" dirty="0" smtClean="0">
                <a:latin typeface="Verdana"/>
                <a:cs typeface="Verdana"/>
              </a:rPr>
              <a:t>: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Ja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sam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prvi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ja sam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poslednji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Osim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mene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nema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B</a:t>
            </a:r>
            <a:r>
              <a:rPr lang="en-US" sz="3200" dirty="0" err="1" smtClean="0">
                <a:latin typeface="Verdana"/>
                <a:cs typeface="Verdana"/>
              </a:rPr>
              <a:t>oga</a:t>
            </a:r>
            <a:r>
              <a:rPr lang="en-US" sz="3200" dirty="0" smtClean="0">
                <a:latin typeface="Verdana"/>
                <a:cs typeface="Verdana"/>
              </a:rPr>
              <a:t>.” </a:t>
            </a:r>
            <a:r>
              <a:rPr lang="en-US" sz="3200" dirty="0">
                <a:latin typeface="Verdana"/>
                <a:cs typeface="Verdana"/>
              </a:rPr>
              <a:t>(</a:t>
            </a:r>
            <a:r>
              <a:rPr lang="en-US" sz="3200" dirty="0" err="1">
                <a:latin typeface="Verdana"/>
                <a:cs typeface="Verdana"/>
              </a:rPr>
              <a:t>isto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smtClean="0">
                <a:latin typeface="Verdana"/>
                <a:cs typeface="Verdana"/>
              </a:rPr>
              <a:t>I</a:t>
            </a:r>
            <a:r>
              <a:rPr lang="sr-Latn-RS" sz="3200" dirty="0" smtClean="0">
                <a:latin typeface="Verdana"/>
                <a:cs typeface="Verdana"/>
              </a:rPr>
              <a:t>s</a:t>
            </a:r>
            <a:r>
              <a:rPr lang="en-US" sz="3200" dirty="0" err="1" smtClean="0">
                <a:latin typeface="Verdana"/>
                <a:cs typeface="Verdana"/>
              </a:rPr>
              <a:t>aiji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41:4).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r>
              <a:rPr lang="en-US" sz="3200" u="sng" dirty="0" smtClean="0">
                <a:latin typeface="Verdana"/>
                <a:cs typeface="Verdana"/>
              </a:rPr>
              <a:t>48:12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Ja</a:t>
            </a:r>
            <a:r>
              <a:rPr lang="sr-Latn-RS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sam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prvi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ja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sam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poslednji</a:t>
            </a:r>
            <a:r>
              <a:rPr lang="en-US" sz="3200" dirty="0">
                <a:latin typeface="Verdana"/>
                <a:cs typeface="Verdan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288305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u="sng" dirty="0" err="1">
                <a:latin typeface="Verdana"/>
                <a:cs typeface="Verdana"/>
              </a:rPr>
              <a:t>Otkrivenju</a:t>
            </a:r>
            <a:r>
              <a:rPr lang="en-US" sz="3200" u="sng" dirty="0">
                <a:latin typeface="Verdana"/>
                <a:cs typeface="Verdana"/>
              </a:rPr>
              <a:t> 1:17; 2:8; 22:13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Isus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primenjuje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sebe</a:t>
            </a:r>
            <a:r>
              <a:rPr lang="en-US" sz="3200" dirty="0">
                <a:latin typeface="Verdana"/>
                <a:cs typeface="Verdana"/>
              </a:rPr>
              <a:t>: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Otkrivenje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1:17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– 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kad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videh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k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nogama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njegovim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mrtav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metnu desnicu svoju na me govoreći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: Ne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se,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sam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rvi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oslednj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i...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jasno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identi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fikuje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sebe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Jahv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tarog Zaveta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70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287149"/>
            <a:ext cx="855784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/>
                <a:cs typeface="Verdana"/>
              </a:rPr>
              <a:t>U </a:t>
            </a:r>
            <a:r>
              <a:rPr lang="sr-Latn-RS" sz="3200" u="sng" dirty="0" smtClean="0">
                <a:latin typeface="Verdana"/>
                <a:cs typeface="Verdana"/>
              </a:rPr>
              <a:t>Jo</a:t>
            </a:r>
            <a:r>
              <a:rPr lang="en-US" sz="3200" u="sng" dirty="0" err="1" smtClean="0">
                <a:latin typeface="Verdana"/>
                <a:cs typeface="Verdana"/>
              </a:rPr>
              <a:t>vanu</a:t>
            </a:r>
            <a:r>
              <a:rPr lang="en-US" sz="3200" u="sng" dirty="0" smtClean="0">
                <a:latin typeface="Verdana"/>
                <a:cs typeface="Verdana"/>
              </a:rPr>
              <a:t> 8:58</a:t>
            </a:r>
            <a:r>
              <a:rPr lang="sr-Latn-RS" sz="3200" u="sng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Zaista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zaista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Ja sam pre nego se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rod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sam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endParaRPr lang="sr-Latn-RS" sz="3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endParaRPr lang="sr-Latn-RS" sz="3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 err="1" smtClean="0">
                <a:latin typeface="Verdana"/>
                <a:cs typeface="Verdana"/>
              </a:rPr>
              <a:t>Nakon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ovoga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Jevrej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poku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ali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en-US" sz="3200" dirty="0" err="1">
                <a:latin typeface="Verdana"/>
                <a:cs typeface="Verdana"/>
              </a:rPr>
              <a:t>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kamenuju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  <a:p>
            <a:pPr algn="just">
              <a:lnSpc>
                <a:spcPct val="6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16485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8082" y="973998"/>
            <a:ext cx="8718311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erdana"/>
                <a:cs typeface="Verdana"/>
              </a:rPr>
              <a:t>Ovde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sr-Latn-RS" sz="3200" dirty="0">
                <a:latin typeface="Verdana"/>
                <a:cs typeface="Verdana"/>
              </a:rPr>
              <a:t> i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>
                <a:latin typeface="Verdana"/>
                <a:cs typeface="Verdana"/>
              </a:rPr>
              <a:t>Otkrivenju</a:t>
            </a:r>
            <a:r>
              <a:rPr lang="en-US" sz="3200" dirty="0">
                <a:latin typeface="Verdana"/>
                <a:cs typeface="Verdana"/>
              </a:rPr>
              <a:t> 1:17, </a:t>
            </a:r>
            <a:r>
              <a:rPr lang="en-US" sz="3200" dirty="0" err="1">
                <a:latin typeface="Verdana"/>
                <a:cs typeface="Verdana"/>
              </a:rPr>
              <a:t>Isus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identifi</a:t>
            </a:r>
            <a:r>
              <a:rPr lang="sr-Latn-RS" sz="3200" dirty="0">
                <a:latin typeface="Verdana"/>
                <a:cs typeface="Verdana"/>
              </a:rPr>
              <a:t>kuje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ve</a:t>
            </a:r>
            <a:r>
              <a:rPr lang="sr-Latn-RS" sz="3200" dirty="0">
                <a:latin typeface="Verdana"/>
                <a:cs typeface="Verdana"/>
              </a:rPr>
              <a:t>č</a:t>
            </a:r>
            <a:r>
              <a:rPr lang="en-US" sz="3200" dirty="0" err="1">
                <a:latin typeface="Verdana"/>
                <a:cs typeface="Verdana"/>
              </a:rPr>
              <a:t>ni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Jahve</a:t>
            </a:r>
            <a:r>
              <a:rPr lang="sr-Latn-RS" sz="3200" dirty="0">
                <a:latin typeface="Verdana"/>
                <a:cs typeface="Verdana"/>
              </a:rPr>
              <a:t>:</a:t>
            </a:r>
            <a:endParaRPr lang="en-US" sz="3200" dirty="0">
              <a:latin typeface="Verdana"/>
              <a:cs typeface="Verdana"/>
            </a:endParaRPr>
          </a:p>
          <a:p>
            <a:endParaRPr lang="en-US" sz="3200" dirty="0">
              <a:latin typeface="Verdana"/>
              <a:cs typeface="Verdana"/>
            </a:endParaRPr>
          </a:p>
          <a:p>
            <a:r>
              <a:rPr lang="en-US" sz="3200" u="sng" dirty="0" smtClean="0">
                <a:latin typeface="Verdana"/>
                <a:cs typeface="Verdana"/>
              </a:rPr>
              <a:t>2</a:t>
            </a:r>
            <a:r>
              <a:rPr lang="sr-Latn-RS" sz="3200" u="sng" dirty="0" smtClean="0">
                <a:latin typeface="Verdana"/>
                <a:cs typeface="Verdana"/>
              </a:rPr>
              <a:t>. </a:t>
            </a:r>
            <a:r>
              <a:rPr lang="en-US" sz="3200" u="sng" dirty="0" err="1" smtClean="0">
                <a:latin typeface="Verdana"/>
                <a:cs typeface="Verdana"/>
              </a:rPr>
              <a:t>Mojs</a:t>
            </a:r>
            <a:r>
              <a:rPr lang="sr-Latn-RS" sz="3200" u="sng" dirty="0" smtClean="0">
                <a:latin typeface="Verdana"/>
                <a:cs typeface="Verdana"/>
              </a:rPr>
              <a:t>ijeva</a:t>
            </a:r>
            <a:r>
              <a:rPr lang="en-US" sz="3200" u="sng" dirty="0" smtClean="0">
                <a:latin typeface="Verdana"/>
                <a:cs typeface="Verdana"/>
              </a:rPr>
              <a:t> </a:t>
            </a:r>
            <a:r>
              <a:rPr lang="en-US" sz="3200" u="sng" dirty="0">
                <a:latin typeface="Verdana"/>
                <a:cs typeface="Verdana"/>
              </a:rPr>
              <a:t>3 :</a:t>
            </a:r>
            <a:r>
              <a:rPr lang="en-US" sz="3200" u="sng" dirty="0" smtClean="0">
                <a:latin typeface="Verdana"/>
                <a:cs typeface="Verdana"/>
              </a:rPr>
              <a:t>14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„A Gospod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Mojsiju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Ja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sam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Onaj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jes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te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.”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en-US" sz="3200" u="sng" dirty="0" smtClean="0">
                <a:latin typeface="Verdana"/>
                <a:cs typeface="Verdana"/>
              </a:rPr>
              <a:t>I</a:t>
            </a:r>
            <a:r>
              <a:rPr lang="sr-Latn-RS" sz="3200" u="sng" dirty="0" smtClean="0">
                <a:latin typeface="Verdana"/>
                <a:cs typeface="Verdana"/>
              </a:rPr>
              <a:t>s</a:t>
            </a:r>
            <a:r>
              <a:rPr lang="en-US" sz="3200" u="sng" dirty="0" err="1" smtClean="0">
                <a:latin typeface="Verdana"/>
                <a:cs typeface="Verdana"/>
              </a:rPr>
              <a:t>aija</a:t>
            </a:r>
            <a:r>
              <a:rPr lang="en-US" sz="3200" u="sng" dirty="0" smtClean="0">
                <a:latin typeface="Verdana"/>
                <a:cs typeface="Verdana"/>
              </a:rPr>
              <a:t> 48:12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Ja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sam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ja </a:t>
            </a:r>
            <a:r>
              <a:rPr lang="en-US" sz="3200" dirty="0" err="1">
                <a:latin typeface="Verdana"/>
                <a:cs typeface="Verdana"/>
              </a:rPr>
              <a:t>sam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poslednji</a:t>
            </a:r>
            <a:r>
              <a:rPr lang="en-US" sz="3200" dirty="0">
                <a:latin typeface="Verdana"/>
                <a:cs typeface="Verdana"/>
              </a:rPr>
              <a:t>” (</a:t>
            </a:r>
            <a:r>
              <a:rPr lang="en-US" sz="3200" dirty="0" err="1">
                <a:latin typeface="Verdana"/>
                <a:cs typeface="Verdana"/>
              </a:rPr>
              <a:t>vidi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Otkrivenje</a:t>
            </a:r>
            <a:r>
              <a:rPr lang="en-US" sz="3200" dirty="0">
                <a:latin typeface="Verdana"/>
                <a:cs typeface="Verdana"/>
              </a:rPr>
              <a:t> 1:17)</a:t>
            </a:r>
          </a:p>
          <a:p>
            <a:pPr>
              <a:lnSpc>
                <a:spcPct val="60000"/>
              </a:lnSpc>
            </a:pP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0700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etak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ovog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problema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datira od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trećeg i četvrtog veka,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kada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Arije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sve</a:t>
            </a:r>
            <a:r>
              <a:rPr lang="sr-Latn-RS" sz="3200" dirty="0" smtClean="0">
                <a:latin typeface="Verdana"/>
                <a:cs typeface="Verdana"/>
              </a:rPr>
              <a:t>št</a:t>
            </a:r>
            <a:r>
              <a:rPr lang="en-US" sz="3200" dirty="0" err="1" smtClean="0">
                <a:latin typeface="Verdana"/>
                <a:cs typeface="Verdana"/>
              </a:rPr>
              <a:t>enik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Aleksandrije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dapo</a:t>
            </a:r>
            <a:r>
              <a:rPr lang="en-US" sz="3200" dirty="0" smtClean="0">
                <a:latin typeface="Verdana"/>
                <a:cs typeface="Verdana"/>
              </a:rPr>
              <a:t>u</a:t>
            </a:r>
            <a:r>
              <a:rPr lang="sr-Latn-RS" sz="3200" dirty="0" smtClean="0">
                <a:latin typeface="Verdana"/>
                <a:cs typeface="Verdana"/>
              </a:rPr>
              <a:t>čava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da je </a:t>
            </a:r>
            <a:r>
              <a:rPr lang="en-US" sz="3200" dirty="0" err="1">
                <a:latin typeface="Verdana"/>
                <a:cs typeface="Verdana"/>
              </a:rPr>
              <a:t>Otac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postojao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pre </a:t>
            </a:r>
            <a:r>
              <a:rPr lang="en-US" sz="3200" dirty="0" err="1">
                <a:latin typeface="Verdana"/>
                <a:cs typeface="Verdana"/>
              </a:rPr>
              <a:t>Sina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stvoreno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kasnije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dobio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polo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aj</a:t>
            </a:r>
            <a:r>
              <a:rPr lang="en-US" sz="3200" dirty="0" smtClean="0">
                <a:latin typeface="Verdana"/>
                <a:cs typeface="Verdana"/>
              </a:rPr>
              <a:t> 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jeg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Sina</a:t>
            </a:r>
            <a:r>
              <a:rPr lang="en-US" sz="3200" dirty="0">
                <a:latin typeface="Verdana"/>
                <a:cs typeface="Verdana"/>
              </a:rPr>
              <a:t>. 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dirty="0" err="1">
                <a:latin typeface="Verdana"/>
                <a:cs typeface="Verdana"/>
              </a:rPr>
              <a:t>Sabor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smtClean="0">
                <a:latin typeface="Verdana"/>
                <a:cs typeface="Verdana"/>
              </a:rPr>
              <a:t>Ni</a:t>
            </a:r>
            <a:r>
              <a:rPr lang="sr-Latn-RS" sz="3200" dirty="0">
                <a:latin typeface="Verdana"/>
                <a:cs typeface="Verdana"/>
              </a:rPr>
              <a:t>k</a:t>
            </a:r>
            <a:r>
              <a:rPr lang="en-US" sz="3200" dirty="0" err="1" smtClean="0">
                <a:latin typeface="Verdana"/>
                <a:cs typeface="Verdana"/>
              </a:rPr>
              <a:t>eji</a:t>
            </a:r>
            <a:r>
              <a:rPr lang="en-US" sz="3200" dirty="0" smtClean="0">
                <a:latin typeface="Verdana"/>
                <a:cs typeface="Verdana"/>
              </a:rPr>
              <a:t> 325</a:t>
            </a:r>
            <a:r>
              <a:rPr lang="sr-Latn-RS" sz="3200" dirty="0" smtClean="0">
                <a:latin typeface="Verdana"/>
                <a:cs typeface="Verdana"/>
              </a:rPr>
              <a:t>. godine </a:t>
            </a:r>
            <a:r>
              <a:rPr lang="en-US" sz="3200" dirty="0" smtClean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odbio</a:t>
            </a:r>
            <a:r>
              <a:rPr lang="en-US" sz="3200" dirty="0">
                <a:latin typeface="Verdana"/>
                <a:cs typeface="Verdana"/>
              </a:rPr>
              <a:t> to </a:t>
            </a:r>
            <a:r>
              <a:rPr lang="en-US" sz="3200" dirty="0" smtClean="0">
                <a:latin typeface="Verdana"/>
                <a:cs typeface="Verdana"/>
              </a:rPr>
              <a:t>u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enje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 </a:t>
            </a:r>
            <a:r>
              <a:rPr lang="en-US" sz="3200" dirty="0" err="1">
                <a:latin typeface="Verdana"/>
                <a:cs typeface="Verdana"/>
              </a:rPr>
              <a:t>potvrdio</a:t>
            </a:r>
            <a:r>
              <a:rPr lang="en-US" sz="3200" dirty="0">
                <a:latin typeface="Verdana"/>
                <a:cs typeface="Verdana"/>
              </a:rPr>
              <a:t> da je Sin </a:t>
            </a:r>
            <a:r>
              <a:rPr lang="en-US" sz="3200" dirty="0" err="1">
                <a:latin typeface="Verdana"/>
                <a:cs typeface="Verdana"/>
              </a:rPr>
              <a:t>stvarni</a:t>
            </a:r>
            <a:r>
              <a:rPr lang="en-US" sz="3200" dirty="0">
                <a:latin typeface="Verdana"/>
                <a:cs typeface="Verdana"/>
              </a:rPr>
              <a:t> Bog, </a:t>
            </a:r>
            <a:r>
              <a:rPr lang="en-US" sz="3200" dirty="0" err="1" smtClean="0">
                <a:latin typeface="Verdana"/>
                <a:cs typeface="Verdana"/>
              </a:rPr>
              <a:t>ve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an </a:t>
            </a:r>
            <a:r>
              <a:rPr lang="sr-Latn-RS" sz="3200" dirty="0" smtClean="0">
                <a:latin typeface="Verdana"/>
                <a:cs typeface="Verdana"/>
              </a:rPr>
              <a:t>kao i</a:t>
            </a:r>
            <a:r>
              <a:rPr lang="en-US" sz="3200" dirty="0" smtClean="0">
                <a:latin typeface="Verdana"/>
                <a:cs typeface="Verdana"/>
              </a:rPr>
              <a:t> O</a:t>
            </a:r>
            <a:r>
              <a:rPr lang="sr-Latn-RS" sz="3200" dirty="0" smtClean="0">
                <a:latin typeface="Verdana"/>
                <a:cs typeface="Verdana"/>
              </a:rPr>
              <a:t>tac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od </a:t>
            </a:r>
            <a:r>
              <a:rPr lang="en-US" sz="3200" dirty="0" err="1">
                <a:latin typeface="Verdana"/>
                <a:cs typeface="Verdana"/>
              </a:rPr>
              <a:t>njegove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supstance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(</a:t>
            </a:r>
            <a:r>
              <a:rPr lang="en-US" sz="3200" dirty="0" err="1">
                <a:latin typeface="Verdana"/>
                <a:cs typeface="Verdana"/>
              </a:rPr>
              <a:t>ali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n</a:t>
            </a:r>
            <a:r>
              <a:rPr lang="sr-Latn-RS" sz="3200" dirty="0" smtClean="0">
                <a:latin typeface="Verdana"/>
                <a:cs typeface="Verdana"/>
              </a:rPr>
              <a:t>ije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stvoren</a:t>
            </a:r>
            <a:r>
              <a:rPr lang="en-US" sz="3200" dirty="0">
                <a:latin typeface="Verdana"/>
                <a:cs typeface="Verdana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203317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Sa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anim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dostojanstvom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odgovorio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‘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Zaista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zaista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en-US" sz="3200" dirty="0" smtClean="0">
                <a:latin typeface="Verdana"/>
                <a:cs typeface="Verdana"/>
              </a:rPr>
              <a:t>pre </a:t>
            </a:r>
            <a:r>
              <a:rPr lang="en-US" sz="3200" dirty="0" err="1">
                <a:latin typeface="Verdana"/>
                <a:cs typeface="Verdana"/>
              </a:rPr>
              <a:t>nego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smtClean="0">
                <a:latin typeface="Verdana"/>
                <a:cs typeface="Verdana"/>
              </a:rPr>
              <a:t>A</a:t>
            </a:r>
            <a:r>
              <a:rPr lang="sr-Latn-RS" sz="3200" dirty="0" smtClean="0">
                <a:latin typeface="Verdana"/>
                <a:cs typeface="Verdana"/>
              </a:rPr>
              <a:t>v</a:t>
            </a:r>
            <a:r>
              <a:rPr lang="en-US" sz="3200" dirty="0" err="1" smtClean="0">
                <a:latin typeface="Verdana"/>
                <a:cs typeface="Verdana"/>
              </a:rPr>
              <a:t>raam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bio, JA SAM’.</a:t>
            </a:r>
            <a:r>
              <a:rPr lang="en-US" sz="3200" dirty="0"/>
              <a:t> </a:t>
            </a:r>
          </a:p>
          <a:p>
            <a:pPr algn="just"/>
            <a:r>
              <a:rPr lang="en-US" sz="3200" dirty="0" err="1" smtClean="0">
                <a:latin typeface="Verdana"/>
                <a:cs typeface="Verdana"/>
              </a:rPr>
              <a:t>Ti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ina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se </a:t>
            </a:r>
            <a:r>
              <a:rPr lang="en-US" sz="3200" dirty="0" err="1">
                <a:latin typeface="Verdana"/>
                <a:cs typeface="Verdana"/>
              </a:rPr>
              <a:t>spustila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</a:t>
            </a:r>
            <a:r>
              <a:rPr lang="en-US" sz="3200" dirty="0" err="1" smtClean="0">
                <a:latin typeface="Verdana"/>
                <a:cs typeface="Verdana"/>
              </a:rPr>
              <a:t>kupljeno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mno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tvo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Ime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Boga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koje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bilo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dato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Mojsiju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en-US" sz="3200" dirty="0" err="1">
                <a:latin typeface="Verdana"/>
                <a:cs typeface="Verdana"/>
              </a:rPr>
              <a:t>izrazi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ideju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ne </a:t>
            </a:r>
            <a:r>
              <a:rPr lang="en-US" sz="3200" dirty="0" err="1">
                <a:latin typeface="Verdana"/>
                <a:cs typeface="Verdana"/>
              </a:rPr>
              <a:t>prisutnosti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bilo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usvojeno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ličn</a:t>
            </a:r>
            <a:r>
              <a:rPr lang="en-US" sz="3200" dirty="0" smtClean="0">
                <a:latin typeface="Verdana"/>
                <a:cs typeface="Verdana"/>
              </a:rPr>
              <a:t>o </a:t>
            </a:r>
            <a:r>
              <a:rPr lang="en-US" sz="3200" dirty="0" err="1">
                <a:latin typeface="Verdana"/>
                <a:cs typeface="Verdana"/>
              </a:rPr>
              <a:t>ime</a:t>
            </a:r>
            <a:r>
              <a:rPr lang="en-US" sz="3200" dirty="0">
                <a:latin typeface="Verdana"/>
                <a:cs typeface="Verdana"/>
              </a:rPr>
              <a:t> od </a:t>
            </a:r>
            <a:r>
              <a:rPr lang="en-US" sz="3200" dirty="0" err="1" smtClean="0">
                <a:latin typeface="Verdana"/>
                <a:cs typeface="Verdana"/>
              </a:rPr>
              <a:t>ovog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g</a:t>
            </a:r>
            <a:r>
              <a:rPr lang="en-US" sz="3200" dirty="0" err="1" smtClean="0">
                <a:latin typeface="Verdana"/>
                <a:cs typeface="Verdana"/>
              </a:rPr>
              <a:t>alilejsko</a:t>
            </a:r>
            <a:r>
              <a:rPr lang="sr-Latn-RS" sz="3200" dirty="0" smtClean="0">
                <a:latin typeface="Verdana"/>
                <a:cs typeface="Verdana"/>
              </a:rPr>
              <a:t>g</a:t>
            </a:r>
            <a:r>
              <a:rPr lang="en-US" sz="3200" dirty="0" smtClean="0">
                <a:latin typeface="Verdana"/>
                <a:cs typeface="Verdana"/>
              </a:rPr>
              <a:t> u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itelja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On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objavio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sebe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samopostoje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ćeg -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Onaj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je bio </a:t>
            </a:r>
            <a:r>
              <a:rPr lang="en-US" sz="3200" dirty="0" err="1" smtClean="0">
                <a:latin typeface="Verdana"/>
                <a:cs typeface="Verdana"/>
              </a:rPr>
              <a:t>obe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an </a:t>
            </a:r>
            <a:r>
              <a:rPr lang="en-US" sz="3200" dirty="0" err="1" smtClean="0">
                <a:latin typeface="Verdana"/>
                <a:cs typeface="Verdana"/>
              </a:rPr>
              <a:t>Izraelu</a:t>
            </a:r>
            <a:r>
              <a:rPr lang="en-US" sz="3200" dirty="0" smtClean="0">
                <a:latin typeface="Verdana"/>
                <a:cs typeface="Verdana"/>
              </a:rPr>
              <a:t>...”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Čežnja vekova</a:t>
            </a:r>
            <a:r>
              <a:rPr lang="en-US" sz="3200" i="1" dirty="0" smtClean="0">
                <a:latin typeface="Verdana"/>
                <a:cs typeface="Verdana"/>
              </a:rPr>
              <a:t>,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469-470). </a:t>
            </a:r>
          </a:p>
        </p:txBody>
      </p:sp>
    </p:spTree>
    <p:extLst>
      <p:ext uri="{BB962C8B-B14F-4D97-AF65-F5344CB8AC3E}">
        <p14:creationId xmlns:p14="http://schemas.microsoft.com/office/powerpoint/2010/main" xmlns="" val="149457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bio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taj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iz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grma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brdu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Hor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iv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govorio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Mojsiju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govoreći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JA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SAM ONAJ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ŠTO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JESTE</a:t>
            </a:r>
            <a:r>
              <a:rPr lang="en-US" sz="3200" dirty="0" smtClean="0">
                <a:latin typeface="Verdana"/>
                <a:cs typeface="Verdana"/>
              </a:rPr>
              <a:t>... </a:t>
            </a:r>
            <a:r>
              <a:rPr lang="en-US" sz="3200" dirty="0" err="1">
                <a:latin typeface="Verdana"/>
                <a:cs typeface="Verdana"/>
              </a:rPr>
              <a:t>tako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ćeš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kazati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sinovima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Izrael</a:t>
            </a:r>
            <a:r>
              <a:rPr lang="sr-Latn-RS" sz="3200" dirty="0" smtClean="0">
                <a:latin typeface="Verdana"/>
                <a:cs typeface="Verdana"/>
              </a:rPr>
              <a:t>je</a:t>
            </a:r>
            <a:r>
              <a:rPr lang="en-US" sz="3200" dirty="0" smtClean="0">
                <a:latin typeface="Verdana"/>
                <a:cs typeface="Verdana"/>
              </a:rPr>
              <a:t>vim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sr-Latn-RS" sz="3200" dirty="0" smtClean="0">
                <a:latin typeface="Verdana"/>
                <a:cs typeface="Verdana"/>
              </a:rPr>
              <a:t>KOJI JESTE, On </a:t>
            </a:r>
            <a:r>
              <a:rPr lang="en-US" sz="3200" dirty="0" smtClean="0">
                <a:latin typeface="Verdana"/>
                <a:cs typeface="Verdana"/>
              </a:rPr>
              <a:t>me </a:t>
            </a:r>
            <a:r>
              <a:rPr lang="en-US" sz="3200" dirty="0" err="1" smtClean="0">
                <a:latin typeface="Verdana"/>
                <a:cs typeface="Verdana"/>
              </a:rPr>
              <a:t>posla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k </a:t>
            </a:r>
            <a:r>
              <a:rPr lang="en-US" sz="3200" dirty="0" err="1" smtClean="0">
                <a:latin typeface="Verdana"/>
                <a:cs typeface="Verdana"/>
              </a:rPr>
              <a:t>vama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(2</a:t>
            </a:r>
            <a:r>
              <a:rPr lang="sr-Latn-RS" sz="3200" dirty="0" smtClean="0">
                <a:latin typeface="Verdana"/>
                <a:cs typeface="Verdana"/>
              </a:rPr>
              <a:t>.</a:t>
            </a:r>
            <a:r>
              <a:rPr lang="en-US" sz="3200" dirty="0" err="1" smtClean="0">
                <a:latin typeface="Verdana"/>
                <a:cs typeface="Verdana"/>
              </a:rPr>
              <a:t>Mojs</a:t>
            </a:r>
            <a:r>
              <a:rPr lang="sr-Latn-RS" sz="3200" dirty="0" smtClean="0">
                <a:latin typeface="Verdana"/>
                <a:cs typeface="Verdana"/>
              </a:rPr>
              <a:t>ijeva </a:t>
            </a:r>
            <a:r>
              <a:rPr lang="en-US" sz="3200" dirty="0" smtClean="0">
                <a:latin typeface="Verdana"/>
                <a:cs typeface="Verdana"/>
              </a:rPr>
              <a:t>3:14</a:t>
            </a:r>
            <a:r>
              <a:rPr lang="en-US" sz="3200" dirty="0">
                <a:latin typeface="Verdana"/>
                <a:cs typeface="Verdana"/>
              </a:rPr>
              <a:t>). Bio je to </a:t>
            </a:r>
            <a:r>
              <a:rPr lang="en-US" sz="3200" dirty="0" err="1">
                <a:latin typeface="Verdana"/>
                <a:cs typeface="Verdana"/>
              </a:rPr>
              <a:t>zalog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Izra</a:t>
            </a:r>
            <a:r>
              <a:rPr lang="sr-Latn-RS" sz="3200" dirty="0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l</a:t>
            </a:r>
            <a:r>
              <a:rPr lang="sr-Latn-RS" sz="3200" dirty="0" smtClean="0">
                <a:latin typeface="Verdana"/>
                <a:cs typeface="Verdana"/>
              </a:rPr>
              <a:t>j</a:t>
            </a:r>
            <a:r>
              <a:rPr lang="en-US" sz="3200" dirty="0" err="1" smtClean="0">
                <a:latin typeface="Verdana"/>
                <a:cs typeface="Verdana"/>
              </a:rPr>
              <a:t>evog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oslobođenja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Tako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kada</a:t>
            </a:r>
            <a:r>
              <a:rPr lang="en-US" sz="3200" dirty="0">
                <a:latin typeface="Verdana"/>
                <a:cs typeface="Verdana"/>
              </a:rPr>
              <a:t> je On </a:t>
            </a:r>
            <a:r>
              <a:rPr lang="en-US" sz="3200" dirty="0" err="1">
                <a:latin typeface="Verdana"/>
                <a:cs typeface="Verdana"/>
              </a:rPr>
              <a:t>došao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smtClean="0">
                <a:latin typeface="Verdana"/>
                <a:cs typeface="Verdana"/>
              </a:rPr>
              <a:t>u </a:t>
            </a:r>
            <a:r>
              <a:rPr lang="en-US" sz="3200" dirty="0" err="1" smtClean="0">
                <a:latin typeface="Verdana"/>
                <a:cs typeface="Verdana"/>
              </a:rPr>
              <a:t>obli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čov</a:t>
            </a:r>
            <a:r>
              <a:rPr lang="en-US" sz="3200" dirty="0" err="1" smtClean="0">
                <a:latin typeface="Verdana"/>
                <a:cs typeface="Verdana"/>
              </a:rPr>
              <a:t>eka</a:t>
            </a:r>
            <a:r>
              <a:rPr lang="sr-Latn-RS" sz="3200" dirty="0" smtClean="0">
                <a:latin typeface="Verdana"/>
                <a:cs typeface="Verdana"/>
              </a:rPr>
              <a:t>“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On se </a:t>
            </a:r>
            <a:r>
              <a:rPr lang="en-US" sz="3200" dirty="0" err="1">
                <a:latin typeface="Verdana"/>
                <a:cs typeface="Verdana"/>
              </a:rPr>
              <a:t>objavio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JA SAM.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Dete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Vitlej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emu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krotki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ponizni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Spasitelj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Bog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smtClean="0">
                <a:latin typeface="Verdana"/>
                <a:cs typeface="Verdana"/>
              </a:rPr>
              <a:t>manifest</a:t>
            </a:r>
            <a:r>
              <a:rPr lang="sr-Latn-RS" sz="3200" dirty="0" smtClean="0">
                <a:latin typeface="Verdana"/>
                <a:cs typeface="Verdana"/>
              </a:rPr>
              <a:t>ova</a:t>
            </a:r>
            <a:r>
              <a:rPr lang="en-US" sz="3200" dirty="0" smtClean="0">
                <a:latin typeface="Verdana"/>
                <a:cs typeface="Verdana"/>
              </a:rPr>
              <a:t>n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 smtClean="0">
                <a:latin typeface="Verdana"/>
                <a:cs typeface="Verdana"/>
              </a:rPr>
              <a:t>telu</a:t>
            </a:r>
            <a:r>
              <a:rPr lang="sr-Latn-RS" sz="3200" dirty="0" smtClean="0">
                <a:latin typeface="Verdana"/>
                <a:cs typeface="Verdana"/>
              </a:rPr>
              <a:t>“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(</a:t>
            </a:r>
            <a:r>
              <a:rPr lang="en-US" sz="3200" dirty="0" smtClean="0">
                <a:latin typeface="Verdana"/>
                <a:cs typeface="Verdana"/>
              </a:rPr>
              <a:t>1</a:t>
            </a:r>
            <a:r>
              <a:rPr lang="sr-Latn-RS" sz="3200" dirty="0" smtClean="0">
                <a:latin typeface="Verdana"/>
                <a:cs typeface="Verdana"/>
              </a:rPr>
              <a:t>.</a:t>
            </a:r>
            <a:r>
              <a:rPr lang="en-US" sz="3200" dirty="0" smtClean="0">
                <a:latin typeface="Verdana"/>
                <a:cs typeface="Verdana"/>
              </a:rPr>
              <a:t>Tim</a:t>
            </a:r>
            <a:r>
              <a:rPr lang="sr-Latn-RS" sz="3200" dirty="0" smtClean="0">
                <a:latin typeface="Verdana"/>
                <a:cs typeface="Verdana"/>
              </a:rPr>
              <a:t>otiju 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3:16)” </a:t>
            </a:r>
          </a:p>
          <a:p>
            <a:pPr algn="just"/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Čežnja vekova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24).</a:t>
            </a:r>
          </a:p>
        </p:txBody>
      </p:sp>
    </p:spTree>
    <p:extLst>
      <p:ext uri="{BB962C8B-B14F-4D97-AF65-F5344CB8AC3E}">
        <p14:creationId xmlns:p14="http://schemas.microsoft.com/office/powerpoint/2010/main" xmlns="" val="77849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189022"/>
            <a:ext cx="85578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On (</a:t>
            </a:r>
            <a:r>
              <a:rPr lang="sr-Latn-RS" sz="3200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)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bio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Onaj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se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objavio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Mojsiju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: JA SAM</a:t>
            </a: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en-US" sz="3200" dirty="0">
                <a:latin typeface="Verdana"/>
                <a:cs typeface="Verdana"/>
              </a:rPr>
              <a:t>To je bio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Onaj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</a:p>
          <a:p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stupu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od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oblaka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ognja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bio </a:t>
            </a:r>
            <a:r>
              <a:rPr lang="en-US" sz="3200" dirty="0" err="1" smtClean="0">
                <a:latin typeface="Verdana"/>
                <a:cs typeface="Verdana"/>
              </a:rPr>
              <a:t>vo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 err="1" smtClean="0">
                <a:latin typeface="Verdana"/>
                <a:cs typeface="Verdana"/>
              </a:rPr>
              <a:t>Izra</a:t>
            </a:r>
            <a:r>
              <a:rPr lang="sr-Latn-RS" sz="3200" dirty="0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l</a:t>
            </a:r>
            <a:r>
              <a:rPr lang="sr-Latn-RS" sz="3200" dirty="0" smtClean="0">
                <a:latin typeface="Verdana"/>
                <a:cs typeface="Verdana"/>
              </a:rPr>
              <a:t>j</a:t>
            </a:r>
            <a:r>
              <a:rPr lang="en-US" sz="3200" dirty="0" smtClean="0">
                <a:latin typeface="Verdana"/>
                <a:cs typeface="Verdana"/>
              </a:rPr>
              <a:t>u</a:t>
            </a:r>
            <a:r>
              <a:rPr lang="en-US" sz="3200" dirty="0">
                <a:latin typeface="Verdana"/>
                <a:cs typeface="Verdana"/>
              </a:rPr>
              <a:t>”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Čežnja vekova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52). </a:t>
            </a:r>
          </a:p>
        </p:txBody>
      </p:sp>
    </p:spTree>
    <p:extLst>
      <p:ext uri="{BB962C8B-B14F-4D97-AF65-F5344CB8AC3E}">
        <p14:creationId xmlns:p14="http://schemas.microsoft.com/office/powerpoint/2010/main" xmlns="" val="146250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Verdana"/>
                <a:cs typeface="Verdana"/>
              </a:rPr>
              <a:t>ZAKLJU</a:t>
            </a:r>
            <a:r>
              <a:rPr lang="sr-Latn-RS" sz="3200" b="1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b="1" dirty="0" smtClean="0">
                <a:solidFill>
                  <a:srgbClr val="FFFF00"/>
                </a:solidFill>
                <a:latin typeface="Verdana"/>
                <a:cs typeface="Verdana"/>
              </a:rPr>
              <a:t>AK</a:t>
            </a:r>
            <a:r>
              <a:rPr lang="en-US" sz="3200" b="1" dirty="0">
                <a:solidFill>
                  <a:srgbClr val="FFFF00"/>
                </a:solidFill>
                <a:latin typeface="Verdana"/>
                <a:cs typeface="Verdana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Svemogu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BOG JAHVE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ili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Jehova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govorio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Izra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ilj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cima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Starom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Zavetu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bio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pre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svog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utelovljenja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</a:p>
          <a:p>
            <a:endParaRPr lang="en-US" sz="3200" dirty="0">
              <a:solidFill>
                <a:srgbClr val="FFFF00"/>
              </a:solidFill>
              <a:latin typeface="Verdana"/>
              <a:cs typeface="Verdana"/>
            </a:endParaRPr>
          </a:p>
          <a:p>
            <a:r>
              <a:rPr lang="en-US" sz="3200" u="sng" dirty="0" smtClean="0">
                <a:latin typeface="Verdana"/>
                <a:cs typeface="Verdana"/>
              </a:rPr>
              <a:t>I</a:t>
            </a:r>
            <a:r>
              <a:rPr lang="sr-Latn-RS" sz="3200" u="sng" dirty="0" smtClean="0">
                <a:latin typeface="Verdana"/>
                <a:cs typeface="Verdana"/>
              </a:rPr>
              <a:t>s</a:t>
            </a:r>
            <a:r>
              <a:rPr lang="en-US" sz="3200" u="sng" dirty="0" err="1" smtClean="0">
                <a:latin typeface="Verdana"/>
                <a:cs typeface="Verdana"/>
              </a:rPr>
              <a:t>aija</a:t>
            </a:r>
            <a:r>
              <a:rPr lang="en-US" sz="3200" u="sng" dirty="0" smtClean="0">
                <a:latin typeface="Verdana"/>
                <a:cs typeface="Verdana"/>
              </a:rPr>
              <a:t> 9:6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err="1" smtClean="0">
                <a:latin typeface="Verdana"/>
                <a:cs typeface="Verdana"/>
              </a:rPr>
              <a:t>Jer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nam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rodi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dete</a:t>
            </a:r>
            <a:r>
              <a:rPr lang="en-US" sz="3200" dirty="0">
                <a:latin typeface="Verdana"/>
                <a:cs typeface="Verdana"/>
              </a:rPr>
              <a:t>, sin </a:t>
            </a:r>
            <a:r>
              <a:rPr lang="en-US" sz="3200" dirty="0" err="1">
                <a:latin typeface="Verdana"/>
                <a:cs typeface="Verdana"/>
              </a:rPr>
              <a:t>nam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dade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kojemu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vlast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ramenu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će</a:t>
            </a:r>
            <a:r>
              <a:rPr lang="en-US" sz="3200" dirty="0">
                <a:latin typeface="Verdana"/>
                <a:cs typeface="Verdana"/>
              </a:rPr>
              <a:t> mu </a:t>
            </a:r>
            <a:r>
              <a:rPr lang="en-US" sz="3200" dirty="0" err="1">
                <a:latin typeface="Verdana"/>
                <a:cs typeface="Verdana"/>
              </a:rPr>
              <a:t>biti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err="1">
                <a:latin typeface="Verdana"/>
                <a:cs typeface="Verdana"/>
              </a:rPr>
              <a:t>divni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savetnik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Bog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silni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sr-Latn-R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tac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večni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knez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mirni</a:t>
            </a:r>
            <a:r>
              <a:rPr lang="en-US" sz="3200" dirty="0">
                <a:latin typeface="Verdana"/>
                <a:cs typeface="Verdana"/>
              </a:rPr>
              <a:t>.”</a:t>
            </a:r>
          </a:p>
          <a:p>
            <a:endParaRPr lang="en-US" sz="3200" dirty="0">
              <a:solidFill>
                <a:srgbClr val="FFFF00"/>
              </a:solidFill>
              <a:latin typeface="Verdana"/>
              <a:cs typeface="Verdana"/>
            </a:endParaRPr>
          </a:p>
          <a:p>
            <a:endParaRPr lang="en-US" sz="3200" b="1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282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3344" y="1412408"/>
            <a:ext cx="8557846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Jehova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ve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samopostoje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onaj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nestvoren</a:t>
            </a:r>
            <a:r>
              <a:rPr lang="en-US" sz="3200" dirty="0">
                <a:latin typeface="Verdana"/>
                <a:cs typeface="Verdana"/>
              </a:rPr>
              <a:t>, je </a:t>
            </a:r>
            <a:r>
              <a:rPr lang="sr-Latn-RS" sz="3200" dirty="0" smtClean="0">
                <a:latin typeface="Verdana"/>
                <a:cs typeface="Verdana"/>
              </a:rPr>
              <a:t>lič</a:t>
            </a:r>
            <a:r>
              <a:rPr lang="en-US" sz="3200" dirty="0" smtClean="0">
                <a:latin typeface="Verdana"/>
                <a:cs typeface="Verdana"/>
              </a:rPr>
              <a:t>no </a:t>
            </a:r>
            <a:r>
              <a:rPr lang="en-US" sz="3200" dirty="0" err="1">
                <a:latin typeface="Verdana"/>
                <a:cs typeface="Verdana"/>
              </a:rPr>
              <a:t>izvor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odr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av</a:t>
            </a:r>
            <a:r>
              <a:rPr lang="sr-Latn-RS" sz="3200" dirty="0" smtClean="0">
                <a:latin typeface="Verdana"/>
                <a:cs typeface="Verdana"/>
              </a:rPr>
              <a:t>ala</a:t>
            </a:r>
            <a:r>
              <a:rPr lang="en-US" sz="3200" dirty="0" smtClean="0">
                <a:latin typeface="Verdana"/>
                <a:cs typeface="Verdana"/>
              </a:rPr>
              <a:t>c </a:t>
            </a:r>
            <a:r>
              <a:rPr lang="en-US" sz="3200" dirty="0" err="1">
                <a:latin typeface="Verdana"/>
                <a:cs typeface="Verdana"/>
              </a:rPr>
              <a:t>svega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On </a:t>
            </a:r>
            <a:r>
              <a:rPr lang="en-US" sz="3200" dirty="0" smtClean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jedini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koj</a:t>
            </a:r>
            <a:r>
              <a:rPr lang="sr-Latn-RS" sz="3200" dirty="0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pravo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en-US" sz="3200" dirty="0" err="1">
                <a:latin typeface="Verdana"/>
                <a:cs typeface="Verdana"/>
              </a:rPr>
              <a:t>primi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tovanje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obo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avanje</a:t>
            </a:r>
            <a:r>
              <a:rPr lang="en-US" sz="3200" dirty="0">
                <a:latin typeface="Verdana"/>
                <a:cs typeface="Verdana"/>
              </a:rPr>
              <a:t>” (</a:t>
            </a:r>
            <a:r>
              <a:rPr lang="en-US" sz="3200" i="1" dirty="0" err="1" smtClean="0">
                <a:latin typeface="Verdana"/>
                <a:cs typeface="Verdana"/>
              </a:rPr>
              <a:t>Patri</a:t>
            </a:r>
            <a:r>
              <a:rPr lang="sr-Latn-RS" sz="3200" i="1" dirty="0" smtClean="0">
                <a:latin typeface="Verdana"/>
                <a:cs typeface="Verdana"/>
              </a:rPr>
              <a:t>jarsi i proroci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305</a:t>
            </a:r>
            <a:r>
              <a:rPr lang="en-US" sz="3200" dirty="0" smtClean="0">
                <a:latin typeface="Verdana"/>
                <a:cs typeface="Verdana"/>
              </a:rPr>
              <a:t>). </a:t>
            </a:r>
            <a:endParaRPr lang="en-US" sz="3200" dirty="0">
              <a:latin typeface="Verdana"/>
              <a:cs typeface="Verdana"/>
            </a:endParaRPr>
          </a:p>
          <a:p>
            <a:pPr>
              <a:lnSpc>
                <a:spcPct val="60000"/>
              </a:lnSpc>
            </a:pP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  </a:t>
            </a:r>
          </a:p>
          <a:p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Jehova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ime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dato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ristu</a:t>
            </a:r>
            <a:r>
              <a:rPr lang="en-US" sz="3200" dirty="0">
                <a:latin typeface="Verdana"/>
                <a:cs typeface="Verdana"/>
              </a:rPr>
              <a:t>"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Znaci vremena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3. m</a:t>
            </a:r>
            <a:r>
              <a:rPr lang="en-US" sz="3200" dirty="0" smtClean="0">
                <a:latin typeface="Verdana"/>
                <a:cs typeface="Verdana"/>
              </a:rPr>
              <a:t>a</a:t>
            </a:r>
            <a:r>
              <a:rPr lang="sr-Latn-RS" sz="3200" dirty="0" smtClean="0">
                <a:latin typeface="Verdana"/>
                <a:cs typeface="Verdana"/>
              </a:rPr>
              <a:t>j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1899, </a:t>
            </a:r>
            <a:r>
              <a:rPr lang="sr-Latn-RS" sz="3200" dirty="0" smtClean="0">
                <a:latin typeface="Verdana"/>
                <a:cs typeface="Verdana"/>
              </a:rPr>
              <a:t>str</a:t>
            </a:r>
            <a:r>
              <a:rPr lang="en-US" sz="3200" dirty="0" smtClean="0">
                <a:latin typeface="Verdana"/>
                <a:cs typeface="Verdana"/>
              </a:rPr>
              <a:t>. </a:t>
            </a:r>
            <a:r>
              <a:rPr lang="en-US" sz="3200" dirty="0">
                <a:latin typeface="Verdana"/>
                <a:cs typeface="Verdana"/>
              </a:rPr>
              <a:t>2).</a:t>
            </a:r>
          </a:p>
        </p:txBody>
      </p:sp>
    </p:spTree>
    <p:extLst>
      <p:ext uri="{BB962C8B-B14F-4D97-AF65-F5344CB8AC3E}">
        <p14:creationId xmlns:p14="http://schemas.microsoft.com/office/powerpoint/2010/main" xmlns="" val="1531184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767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Novom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Zavetu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titule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koje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koriste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za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Oca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jednako se </a:t>
            </a:r>
            <a:r>
              <a:rPr lang="en-US" sz="3200" dirty="0" err="1" smtClean="0">
                <a:latin typeface="Verdana"/>
                <a:cs typeface="Verdana"/>
              </a:rPr>
              <a:t>primenjuju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err="1" smtClean="0">
                <a:latin typeface="Verdana"/>
                <a:cs typeface="Verdana"/>
              </a:rPr>
              <a:t>n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>
                <a:latin typeface="Verdana"/>
                <a:cs typeface="Verdana"/>
              </a:rPr>
              <a:t>:</a:t>
            </a:r>
          </a:p>
          <a:p>
            <a:pPr algn="just">
              <a:lnSpc>
                <a:spcPct val="70000"/>
              </a:lnSpc>
            </a:pPr>
            <a:r>
              <a:rPr lang="en-US" sz="3200" dirty="0">
                <a:latin typeface="Verdana"/>
                <a:cs typeface="Verdana"/>
              </a:rPr>
              <a:t> </a:t>
            </a:r>
          </a:p>
          <a:p>
            <a:pPr algn="just"/>
            <a:r>
              <a:rPr lang="en-US" sz="3200" dirty="0" smtClean="0">
                <a:latin typeface="Verdana"/>
                <a:cs typeface="Verdana"/>
              </a:rPr>
              <a:t>-U </a:t>
            </a:r>
            <a:r>
              <a:rPr lang="en-US" sz="3200" u="sng" dirty="0" err="1">
                <a:latin typeface="Verdana"/>
                <a:cs typeface="Verdana"/>
              </a:rPr>
              <a:t>Otkrivenju</a:t>
            </a:r>
            <a:r>
              <a:rPr lang="en-US" sz="3200" u="sng" dirty="0">
                <a:latin typeface="Verdana"/>
                <a:cs typeface="Verdana"/>
              </a:rPr>
              <a:t> 1:4</a:t>
            </a:r>
            <a:r>
              <a:rPr lang="en-US" sz="3200" dirty="0" smtClean="0">
                <a:latin typeface="Verdana"/>
                <a:cs typeface="Verdana"/>
              </a:rPr>
              <a:t>,</a:t>
            </a:r>
            <a:r>
              <a:rPr lang="sr-Latn-RS" sz="3200" dirty="0" smtClean="0">
                <a:latin typeface="Verdana"/>
                <a:cs typeface="Verdana"/>
              </a:rPr>
              <a:t> „</a:t>
            </a:r>
            <a:r>
              <a:rPr lang="pl-PL" sz="3200" dirty="0" smtClean="0">
                <a:latin typeface="Verdana"/>
                <a:cs typeface="Verdana"/>
              </a:rPr>
              <a:t>...od Onoga </a:t>
            </a:r>
            <a:r>
              <a:rPr lang="pl-PL" sz="3200" dirty="0">
                <a:latin typeface="Verdana"/>
                <a:cs typeface="Verdana"/>
              </a:rPr>
              <a:t>koji jest, i koji </a:t>
            </a:r>
            <a:r>
              <a:rPr lang="pl-PL" sz="3200" dirty="0" smtClean="0">
                <a:latin typeface="Verdana"/>
                <a:cs typeface="Verdana"/>
              </a:rPr>
              <a:t>beše</a:t>
            </a:r>
            <a:r>
              <a:rPr lang="pl-PL" sz="3200" dirty="0">
                <a:latin typeface="Verdana"/>
                <a:cs typeface="Verdana"/>
              </a:rPr>
              <a:t>, i koji će </a:t>
            </a:r>
            <a:r>
              <a:rPr lang="pl-PL" sz="3200" dirty="0" smtClean="0">
                <a:latin typeface="Verdana"/>
                <a:cs typeface="Verdana"/>
              </a:rPr>
              <a:t>doći</a:t>
            </a:r>
            <a:r>
              <a:rPr lang="en-US" sz="3200" dirty="0" smtClean="0">
                <a:latin typeface="Verdana"/>
                <a:cs typeface="Verdana"/>
              </a:rPr>
              <a:t>” </a:t>
            </a:r>
            <a:r>
              <a:rPr lang="en-US" sz="3200" dirty="0" smtClean="0">
                <a:latin typeface="Verdana"/>
                <a:cs typeface="Verdana"/>
              </a:rPr>
              <a:t>u</a:t>
            </a:r>
            <a:r>
              <a:rPr lang="sr-Latn-R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Otkrivenju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u="sng" dirty="0">
                <a:latin typeface="Verdana"/>
                <a:cs typeface="Verdana"/>
              </a:rPr>
              <a:t>1:7-8 </a:t>
            </a:r>
            <a:r>
              <a:rPr lang="en-US" sz="3200" u="sng" dirty="0" err="1">
                <a:latin typeface="Verdana"/>
                <a:cs typeface="Verdana"/>
              </a:rPr>
              <a:t>i</a:t>
            </a:r>
            <a:r>
              <a:rPr lang="en-US" sz="3200" u="sng" dirty="0">
                <a:latin typeface="Verdana"/>
                <a:cs typeface="Verdana"/>
              </a:rPr>
              <a:t> 22:12-13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primenjuje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se </a:t>
            </a:r>
            <a:r>
              <a:rPr lang="en-US" sz="3200" dirty="0" err="1" smtClean="0">
                <a:latin typeface="Verdana"/>
                <a:cs typeface="Verdana"/>
              </a:rPr>
              <a:t>na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>
                <a:latin typeface="Verdana"/>
                <a:cs typeface="Verdana"/>
              </a:rPr>
              <a:t>. </a:t>
            </a:r>
            <a:endParaRPr lang="sr-Latn-RS" sz="3200" dirty="0">
              <a:latin typeface="Verdana"/>
              <a:cs typeface="Verdana"/>
            </a:endParaRPr>
          </a:p>
          <a:p>
            <a:pPr algn="just"/>
            <a:r>
              <a:rPr lang="en-US" sz="3200" dirty="0" smtClean="0">
                <a:latin typeface="Verdana"/>
                <a:cs typeface="Verdana"/>
              </a:rPr>
              <a:t>-U </a:t>
            </a:r>
            <a:r>
              <a:rPr lang="en-US" sz="3200" u="sng" dirty="0" err="1">
                <a:latin typeface="Verdana"/>
                <a:cs typeface="Verdana"/>
              </a:rPr>
              <a:t>Otkrivenju</a:t>
            </a:r>
            <a:r>
              <a:rPr lang="en-US" sz="3200" u="sng" dirty="0">
                <a:latin typeface="Verdana"/>
                <a:cs typeface="Verdana"/>
              </a:rPr>
              <a:t> 21:6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smtClean="0">
                <a:latin typeface="Verdana"/>
                <a:cs typeface="Verdana"/>
              </a:rPr>
              <a:t>Alfa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Omega,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etak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svršetak</a:t>
            </a:r>
            <a:r>
              <a:rPr lang="en-US" sz="3200" dirty="0" smtClean="0">
                <a:latin typeface="Verdana"/>
                <a:cs typeface="Verdana"/>
              </a:rPr>
              <a:t>” </a:t>
            </a:r>
            <a:r>
              <a:rPr lang="en-US" sz="3200" dirty="0">
                <a:latin typeface="Verdana"/>
                <a:cs typeface="Verdana"/>
              </a:rPr>
              <a:t>se u </a:t>
            </a:r>
            <a:r>
              <a:rPr lang="en-US" sz="3200" u="sng" dirty="0">
                <a:latin typeface="Verdana"/>
                <a:cs typeface="Verdana"/>
              </a:rPr>
              <a:t>1:8 </a:t>
            </a:r>
            <a:r>
              <a:rPr lang="en-US" sz="3200" u="sng" dirty="0" err="1">
                <a:latin typeface="Verdana"/>
                <a:cs typeface="Verdana"/>
              </a:rPr>
              <a:t>i</a:t>
            </a:r>
            <a:r>
              <a:rPr lang="en-US" sz="3200" u="sng" dirty="0">
                <a:latin typeface="Verdana"/>
                <a:cs typeface="Verdana"/>
              </a:rPr>
              <a:t> 22:13 </a:t>
            </a:r>
            <a:r>
              <a:rPr lang="sr-Latn-RS" sz="3200" dirty="0" smtClean="0">
                <a:latin typeface="Verdana"/>
                <a:cs typeface="Verdana"/>
              </a:rPr>
              <a:t>takođe </a:t>
            </a:r>
            <a:r>
              <a:rPr lang="en-US" sz="3200" dirty="0" err="1" smtClean="0">
                <a:latin typeface="Verdana"/>
                <a:cs typeface="Verdana"/>
              </a:rPr>
              <a:t>primenjuje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>
                <a:latin typeface="Verdana"/>
                <a:cs typeface="Verdana"/>
              </a:rPr>
              <a:t>. </a:t>
            </a:r>
            <a:endParaRPr lang="en-US" sz="3200" dirty="0" smtClean="0">
              <a:latin typeface="Verdana"/>
              <a:cs typeface="Verdana"/>
            </a:endParaRPr>
          </a:p>
          <a:p>
            <a:pPr algn="just"/>
            <a:r>
              <a:rPr lang="en-US" sz="3200" dirty="0" smtClean="0">
                <a:latin typeface="Verdana"/>
                <a:cs typeface="Verdana"/>
              </a:rPr>
              <a:t>-U </a:t>
            </a:r>
            <a:r>
              <a:rPr lang="en-US" sz="3200" u="sng" dirty="0" err="1">
                <a:latin typeface="Verdana"/>
                <a:cs typeface="Verdana"/>
              </a:rPr>
              <a:t>Otkrivenju</a:t>
            </a:r>
            <a:r>
              <a:rPr lang="en-US" sz="3200" u="sng" dirty="0">
                <a:latin typeface="Verdana"/>
                <a:cs typeface="Verdana"/>
              </a:rPr>
              <a:t> 4:8; 11:17; 15:3; 16:7; </a:t>
            </a:r>
            <a:r>
              <a:rPr lang="en-US" sz="3200" u="sng" dirty="0" err="1">
                <a:latin typeface="Verdana"/>
                <a:cs typeface="Verdana"/>
              </a:rPr>
              <a:t>i</a:t>
            </a:r>
            <a:r>
              <a:rPr lang="en-US" sz="3200" u="sng" dirty="0">
                <a:latin typeface="Verdana"/>
                <a:cs typeface="Verdana"/>
              </a:rPr>
              <a:t> 19:6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titula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Gospod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Bog </a:t>
            </a:r>
            <a:r>
              <a:rPr lang="en-US" sz="3200" dirty="0" err="1" smtClean="0">
                <a:latin typeface="Verdana"/>
                <a:cs typeface="Verdana"/>
              </a:rPr>
              <a:t>Svemogu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” se u </a:t>
            </a:r>
            <a:r>
              <a:rPr lang="en-US" sz="3200" u="sng" dirty="0">
                <a:latin typeface="Verdana"/>
                <a:cs typeface="Verdana"/>
              </a:rPr>
              <a:t>1:8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primenjuje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>
              <a:lnSpc>
                <a:spcPct val="70000"/>
              </a:lnSpc>
            </a:pPr>
            <a:r>
              <a:rPr lang="en-US" sz="3200" dirty="0"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3875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Verdana"/>
                <a:cs typeface="Verdana"/>
              </a:rPr>
              <a:t>ZAKJLJU</a:t>
            </a:r>
            <a:r>
              <a:rPr lang="sr-Latn-RS" sz="3200" b="1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b="1" dirty="0" smtClean="0">
                <a:solidFill>
                  <a:srgbClr val="FFFF00"/>
                </a:solidFill>
                <a:latin typeface="Verdana"/>
                <a:cs typeface="Verdana"/>
              </a:rPr>
              <a:t>AK</a:t>
            </a:r>
            <a:r>
              <a:rPr lang="en-US" sz="3200" b="1" dirty="0">
                <a:solidFill>
                  <a:srgbClr val="FFFF00"/>
                </a:solidFill>
                <a:latin typeface="Verdana"/>
                <a:cs typeface="Verdana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Svemogu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BOG JAHVE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ili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Jehova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govorio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Izra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cima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Starom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Zavetu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bio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00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pre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svoga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utelovljenja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</a:p>
          <a:p>
            <a:pPr algn="just">
              <a:lnSpc>
                <a:spcPct val="70000"/>
              </a:lnSpc>
            </a:pP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</a:p>
          <a:p>
            <a:pPr algn="just"/>
            <a:r>
              <a:rPr lang="en-US" sz="3200" dirty="0">
                <a:latin typeface="Verdana"/>
                <a:cs typeface="Verdana"/>
              </a:rPr>
              <a:t>Na </a:t>
            </a:r>
            <a:r>
              <a:rPr lang="en-US" sz="3200" dirty="0" err="1">
                <a:latin typeface="Verdana"/>
                <a:cs typeface="Verdana"/>
              </a:rPr>
              <a:t>kraju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Svemogu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Jahve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do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ao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zemlju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javio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se u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telu</a:t>
            </a:r>
            <a:r>
              <a:rPr lang="en-US" sz="3200" dirty="0">
                <a:latin typeface="Verdana"/>
                <a:cs typeface="Verdana"/>
              </a:rPr>
              <a:t>: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smtClean="0">
                <a:latin typeface="Verdana"/>
                <a:cs typeface="Verdana"/>
              </a:rPr>
              <a:t>I </a:t>
            </a:r>
            <a:r>
              <a:rPr lang="sr-Latn-RS" sz="3200" dirty="0" smtClean="0">
                <a:latin typeface="Verdana"/>
                <a:cs typeface="Verdana"/>
              </a:rPr>
              <a:t>reč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 smtClean="0">
                <a:latin typeface="Verdana"/>
                <a:cs typeface="Verdana"/>
              </a:rPr>
              <a:t>posta</a:t>
            </a:r>
            <a:r>
              <a:rPr lang="sr-Latn-RS" sz="3200" dirty="0" smtClean="0">
                <a:latin typeface="Verdana"/>
                <a:cs typeface="Verdana"/>
              </a:rPr>
              <a:t>de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telo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useli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se </a:t>
            </a:r>
            <a:r>
              <a:rPr lang="sr-Latn-RS" sz="3200" dirty="0" smtClean="0">
                <a:latin typeface="Verdana"/>
                <a:cs typeface="Verdana"/>
              </a:rPr>
              <a:t>u nas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videsmo slavu </a:t>
            </a:r>
            <a:r>
              <a:rPr lang="en-US" sz="3200" dirty="0" err="1" smtClean="0">
                <a:latin typeface="Verdana"/>
                <a:cs typeface="Verdana"/>
              </a:rPr>
              <a:t>Njegovu</a:t>
            </a:r>
            <a:r>
              <a:rPr lang="sr-Latn-RS" sz="3200" dirty="0" smtClean="0">
                <a:latin typeface="Verdana"/>
                <a:cs typeface="Verdana"/>
              </a:rPr>
              <a:t>, slavu, kao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Jedinorodnoga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i="1" dirty="0" err="1" smtClean="0">
                <a:solidFill>
                  <a:srgbClr val="FFFF00"/>
                </a:solidFill>
                <a:latin typeface="Verdana"/>
                <a:cs typeface="Verdana"/>
              </a:rPr>
              <a:t>monogenēs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od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Oca</a:t>
            </a:r>
            <a:r>
              <a:rPr lang="en-US" sz="3200" dirty="0">
                <a:latin typeface="Verdana"/>
                <a:cs typeface="Verdana"/>
              </a:rPr>
              <a:t>, pun </a:t>
            </a:r>
            <a:r>
              <a:rPr lang="en-US" sz="3200" dirty="0" err="1">
                <a:latin typeface="Verdana"/>
                <a:cs typeface="Verdana"/>
              </a:rPr>
              <a:t>milosti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istine</a:t>
            </a:r>
            <a:r>
              <a:rPr lang="en-US" sz="3200" dirty="0">
                <a:latin typeface="Verdana"/>
                <a:cs typeface="Verdana"/>
              </a:rPr>
              <a:t>”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dirty="0" smtClean="0">
                <a:latin typeface="Verdana"/>
                <a:cs typeface="Verdana"/>
              </a:rPr>
              <a:t>Jo</a:t>
            </a:r>
            <a:r>
              <a:rPr lang="en-US" sz="3200" dirty="0" smtClean="0">
                <a:latin typeface="Verdana"/>
                <a:cs typeface="Verdana"/>
              </a:rPr>
              <a:t>van </a:t>
            </a:r>
            <a:r>
              <a:rPr lang="en-US" sz="3200" dirty="0">
                <a:latin typeface="Verdana"/>
                <a:cs typeface="Verdana"/>
              </a:rPr>
              <a:t>1:14).</a:t>
            </a:r>
            <a:r>
              <a:rPr lang="en-US" sz="3200" b="1" dirty="0">
                <a:latin typeface="Verdana"/>
                <a:cs typeface="Verdana"/>
              </a:rPr>
              <a:t> 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330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742895"/>
            <a:ext cx="8557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u="sng" dirty="0">
                <a:latin typeface="Verdana"/>
                <a:cs typeface="Verdana"/>
              </a:rPr>
              <a:t>J</a:t>
            </a:r>
            <a:r>
              <a:rPr lang="en-US" sz="3200" u="sng" dirty="0" smtClean="0">
                <a:latin typeface="Verdana"/>
                <a:cs typeface="Verdana"/>
              </a:rPr>
              <a:t>e</a:t>
            </a:r>
            <a:r>
              <a:rPr lang="sr-Latn-RS" sz="3200" u="sng" dirty="0" smtClean="0">
                <a:latin typeface="Verdana"/>
                <a:cs typeface="Verdana"/>
              </a:rPr>
              <a:t>v</a:t>
            </a:r>
            <a:r>
              <a:rPr lang="en-US" sz="3200" u="sng" dirty="0" err="1" smtClean="0">
                <a:latin typeface="Verdana"/>
                <a:cs typeface="Verdana"/>
              </a:rPr>
              <a:t>rejima</a:t>
            </a:r>
            <a:r>
              <a:rPr lang="en-US" sz="3200" u="sng" dirty="0" smtClean="0">
                <a:latin typeface="Verdana"/>
                <a:cs typeface="Verdana"/>
              </a:rPr>
              <a:t> 2:14-15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err="1" smtClean="0">
                <a:latin typeface="Verdana"/>
                <a:cs typeface="Verdana"/>
              </a:rPr>
              <a:t>Budu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sr-Latn-RS" sz="3200" dirty="0" smtClean="0">
                <a:latin typeface="Verdana"/>
                <a:cs typeface="Verdana"/>
              </a:rPr>
              <a:t>, pak, da deca imaju telo i krv, tako i On uze deo u tome, da smrću satre onog koji ima državu smrti, to jest đavola. I da izbavi one koji god od straha smrti u svemu životu biše robovi</a:t>
            </a:r>
            <a:r>
              <a:rPr lang="en-US" sz="3200" dirty="0" smtClean="0">
                <a:latin typeface="Verdana"/>
                <a:cs typeface="Verdana"/>
              </a:rPr>
              <a:t>.”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197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011575"/>
            <a:ext cx="85578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latin typeface="Verdana"/>
                <a:cs typeface="Verdana"/>
              </a:rPr>
              <a:t>Fili</a:t>
            </a:r>
            <a:r>
              <a:rPr lang="sr-Latn-RS" sz="3200" u="sng" dirty="0" smtClean="0">
                <a:latin typeface="Verdana"/>
                <a:cs typeface="Verdana"/>
              </a:rPr>
              <a:t>b</a:t>
            </a:r>
            <a:r>
              <a:rPr lang="en-US" sz="3200" u="sng" dirty="0" err="1" smtClean="0">
                <a:latin typeface="Verdana"/>
                <a:cs typeface="Verdana"/>
              </a:rPr>
              <a:t>ljanima</a:t>
            </a:r>
            <a:r>
              <a:rPr lang="en-US" sz="3200" u="sng" dirty="0" smtClean="0">
                <a:latin typeface="Verdana"/>
                <a:cs typeface="Verdana"/>
              </a:rPr>
              <a:t> 2:6-8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- </a:t>
            </a:r>
            <a:r>
              <a:rPr lang="en-US" sz="3200" dirty="0" smtClean="0">
                <a:latin typeface="Verdana"/>
                <a:cs typeface="Verdana"/>
              </a:rPr>
              <a:t>Da </a:t>
            </a:r>
            <a:r>
              <a:rPr lang="en-US" sz="3200" dirty="0">
                <a:latin typeface="Verdana"/>
                <a:cs typeface="Verdana"/>
              </a:rPr>
              <a:t>bi to </a:t>
            </a:r>
            <a:r>
              <a:rPr lang="en-US" sz="3200" dirty="0" err="1" smtClean="0">
                <a:latin typeface="Verdana"/>
                <a:cs typeface="Verdana"/>
              </a:rPr>
              <a:t>ostvari</a:t>
            </a:r>
            <a:r>
              <a:rPr lang="sr-Latn-RS" sz="3200" dirty="0" smtClean="0">
                <a:latin typeface="Verdana"/>
                <a:cs typeface="Verdana"/>
              </a:rPr>
              <a:t>l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Druga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</a:t>
            </a:r>
            <a:r>
              <a:rPr lang="en-US" sz="3200" dirty="0" smtClean="0">
                <a:latin typeface="Verdana"/>
                <a:cs typeface="Verdana"/>
              </a:rPr>
              <a:t>soba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„K</a:t>
            </a:r>
            <a:r>
              <a:rPr lang="en-US" sz="3200" dirty="0" err="1" smtClean="0">
                <a:latin typeface="Verdana"/>
                <a:cs typeface="Verdana"/>
              </a:rPr>
              <a:t>oji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bio u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obli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ju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 Božjem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ni</a:t>
            </a:r>
            <a:r>
              <a:rPr lang="sr-Latn-RS" sz="3200" dirty="0" smtClean="0">
                <a:latin typeface="Verdana"/>
                <a:cs typeface="Verdana"/>
              </a:rPr>
              <a:t>je s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sr-Latn-RS" sz="3200" dirty="0" smtClean="0">
                <a:latin typeface="Verdana"/>
                <a:cs typeface="Verdana"/>
              </a:rPr>
              <a:t>otimao da se uporedi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Bogom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Nego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se </a:t>
            </a:r>
            <a:r>
              <a:rPr lang="sr-Latn-RS" sz="3200" dirty="0" smtClean="0">
                <a:latin typeface="Verdana"/>
                <a:cs typeface="Verdana"/>
              </a:rPr>
              <a:t>ponizio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uzev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obli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sluge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p</a:t>
            </a:r>
            <a:r>
              <a:rPr lang="en-US" sz="3200" dirty="0" err="1" smtClean="0">
                <a:latin typeface="Verdana"/>
                <a:cs typeface="Verdana"/>
              </a:rPr>
              <a:t>ostav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 drugi ljudi, i na oči nađe se kao čovek. </a:t>
            </a:r>
            <a:r>
              <a:rPr lang="sr-Latn-RS" sz="3200" dirty="0">
                <a:latin typeface="Verdana"/>
                <a:cs typeface="Verdana"/>
              </a:rPr>
              <a:t>P</a:t>
            </a:r>
            <a:r>
              <a:rPr lang="en-US" sz="3200" dirty="0" err="1" smtClean="0">
                <a:latin typeface="Verdana"/>
                <a:cs typeface="Verdana"/>
              </a:rPr>
              <a:t>onizio</a:t>
            </a:r>
            <a:r>
              <a:rPr lang="en-US" sz="3200" dirty="0" smtClean="0">
                <a:latin typeface="Verdana"/>
                <a:cs typeface="Verdana"/>
              </a:rPr>
              <a:t> s</a:t>
            </a:r>
            <a:r>
              <a:rPr lang="sr-Latn-RS" sz="3200" dirty="0" smtClean="0">
                <a:latin typeface="Verdana"/>
                <a:cs typeface="Verdana"/>
              </a:rPr>
              <a:t>am sebe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postav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poslu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an </a:t>
            </a:r>
            <a:r>
              <a:rPr lang="en-US" sz="3200" dirty="0">
                <a:latin typeface="Verdana"/>
                <a:cs typeface="Verdana"/>
              </a:rPr>
              <a:t>do same </a:t>
            </a:r>
            <a:r>
              <a:rPr lang="en-US" sz="3200" dirty="0" err="1" smtClean="0">
                <a:latin typeface="Verdana"/>
                <a:cs typeface="Verdana"/>
              </a:rPr>
              <a:t>smrti</a:t>
            </a:r>
            <a:r>
              <a:rPr lang="en-US" sz="3200" dirty="0" smtClean="0">
                <a:latin typeface="Verdana"/>
                <a:cs typeface="Verdana"/>
              </a:rPr>
              <a:t>,</a:t>
            </a:r>
            <a:r>
              <a:rPr lang="sr-Latn-RS" sz="3200" dirty="0" smtClean="0">
                <a:latin typeface="Verdana"/>
                <a:cs typeface="Verdana"/>
              </a:rPr>
              <a:t> a smrti krstove</a:t>
            </a:r>
            <a:r>
              <a:rPr lang="en-US" sz="3200" dirty="0" smtClean="0">
                <a:latin typeface="Verdana"/>
                <a:cs typeface="Verdana"/>
              </a:rPr>
              <a:t>.” 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96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659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bio Bog,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ali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pojavio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Bog. On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prikrio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dokaze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anstva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zahtevali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tovanje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anđela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izazivali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avanja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univerzuma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Ponizio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sebe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uzev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obli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sluge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postav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drugi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ljudi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čove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radi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osiroma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da 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Njegovim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siroma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tvom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mi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obogatimo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sr-Latn-RS" sz="3200" i="1" dirty="0" smtClean="0">
                <a:solidFill>
                  <a:srgbClr val="FFFFFF"/>
                </a:solidFill>
                <a:latin typeface="Verdana"/>
                <a:cs typeface="Verdana"/>
              </a:rPr>
              <a:t>Znaci vremena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5. januar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1915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30702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erdana"/>
                <a:cs typeface="Verdana"/>
              </a:rPr>
              <a:t>Pitanja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tra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odgovor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:</a:t>
            </a:r>
          </a:p>
          <a:p>
            <a:endParaRPr lang="en-US" sz="3200" dirty="0"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dirty="0">
                <a:latin typeface="Verdana"/>
                <a:cs typeface="Verdana"/>
              </a:rPr>
              <a:t>Da li </a:t>
            </a:r>
            <a:r>
              <a:rPr lang="en-US" sz="3200" dirty="0" err="1">
                <a:latin typeface="Verdana"/>
                <a:cs typeface="Verdana"/>
              </a:rPr>
              <a:t>Druga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</a:t>
            </a:r>
            <a:r>
              <a:rPr lang="en-US" sz="3200" dirty="0" smtClean="0">
                <a:latin typeface="Verdana"/>
                <a:cs typeface="Verdana"/>
              </a:rPr>
              <a:t>soba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etak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vremenu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kada</a:t>
            </a:r>
            <a:r>
              <a:rPr lang="en-US" sz="3200" dirty="0">
                <a:latin typeface="Verdana"/>
                <a:cs typeface="Verdana"/>
              </a:rPr>
              <a:t> je bio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</a:t>
            </a:r>
            <a:r>
              <a:rPr lang="en-US" sz="3200" dirty="0">
                <a:latin typeface="Verdana"/>
                <a:cs typeface="Verdana"/>
              </a:rPr>
              <a:t>” </a:t>
            </a:r>
            <a:r>
              <a:rPr lang="en-US" sz="3200" dirty="0" err="1">
                <a:latin typeface="Verdana"/>
                <a:cs typeface="Verdana"/>
              </a:rPr>
              <a:t>ili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stvoren</a:t>
            </a:r>
            <a:r>
              <a:rPr lang="en-US" sz="3200" dirty="0">
                <a:latin typeface="Verdana"/>
                <a:cs typeface="Verdana"/>
              </a:rPr>
              <a:t> od </a:t>
            </a:r>
            <a:r>
              <a:rPr lang="en-US" sz="3200" dirty="0" err="1">
                <a:latin typeface="Verdana"/>
                <a:cs typeface="Verdana"/>
              </a:rPr>
              <a:t>Oca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pre </a:t>
            </a:r>
            <a:r>
              <a:rPr lang="en-US" sz="3200" dirty="0" err="1">
                <a:latin typeface="Verdana"/>
                <a:cs typeface="Verdana"/>
              </a:rPr>
              <a:t>svega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>
                <a:latin typeface="Verdana"/>
                <a:cs typeface="Verdana"/>
              </a:rPr>
              <a:t>svemiru</a:t>
            </a:r>
            <a:r>
              <a:rPr lang="en-US" sz="3200" dirty="0">
                <a:latin typeface="Verdana"/>
                <a:cs typeface="Verdana"/>
              </a:rPr>
              <a:t>?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dirty="0">
                <a:latin typeface="Verdana"/>
                <a:cs typeface="Verdana"/>
              </a:rPr>
              <a:t>Da li je </a:t>
            </a:r>
            <a:r>
              <a:rPr lang="en-US" sz="3200" dirty="0" err="1">
                <a:latin typeface="Verdana"/>
                <a:cs typeface="Verdana"/>
              </a:rPr>
              <a:t>bilo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vreme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kada</a:t>
            </a:r>
            <a:r>
              <a:rPr lang="en-US" sz="3200" dirty="0">
                <a:latin typeface="Verdana"/>
                <a:cs typeface="Verdana"/>
              </a:rPr>
              <a:t> On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postojao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ili</a:t>
            </a:r>
            <a:r>
              <a:rPr lang="en-US" sz="3200" dirty="0">
                <a:latin typeface="Verdana"/>
                <a:cs typeface="Verdana"/>
              </a:rPr>
              <a:t> On </a:t>
            </a:r>
            <a:r>
              <a:rPr lang="en-US" sz="3200" dirty="0" err="1">
                <a:latin typeface="Verdana"/>
                <a:cs typeface="Verdana"/>
              </a:rPr>
              <a:t>postoji</a:t>
            </a:r>
            <a:r>
              <a:rPr lang="en-US" sz="3200" dirty="0">
                <a:latin typeface="Verdana"/>
                <a:cs typeface="Verdana"/>
              </a:rPr>
              <a:t> od </a:t>
            </a:r>
            <a:r>
              <a:rPr lang="en-US" sz="3200" dirty="0" err="1" smtClean="0">
                <a:latin typeface="Verdana"/>
                <a:cs typeface="Verdana"/>
              </a:rPr>
              <a:t>ve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nosti</a:t>
            </a:r>
            <a:r>
              <a:rPr lang="en-US" sz="3200" dirty="0">
                <a:latin typeface="Verdana"/>
                <a:cs typeface="Verdan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914252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Iako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je H</a:t>
            </a:r>
            <a:r>
              <a:rPr lang="en-US" sz="3200" dirty="0" err="1" smtClean="0">
                <a:latin typeface="Verdana"/>
                <a:cs typeface="Verdana"/>
              </a:rPr>
              <a:t>ristova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anska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slava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bila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zaklonjena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odre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vreme</a:t>
            </a:r>
            <a:r>
              <a:rPr lang="en-US" sz="3200" dirty="0">
                <a:latin typeface="Verdana"/>
                <a:cs typeface="Verdana"/>
              </a:rPr>
              <a:t>, time </a:t>
            </a:r>
            <a:r>
              <a:rPr lang="sr-Latn-RS" sz="3200" dirty="0" err="1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to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preuzeo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ljudsku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prirodu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On </a:t>
            </a:r>
            <a:r>
              <a:rPr lang="en-US" sz="3200" dirty="0" err="1">
                <a:latin typeface="Verdana"/>
                <a:cs typeface="Verdana"/>
              </a:rPr>
              <a:t>ipak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prestao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en-US" sz="3200" dirty="0" err="1">
                <a:latin typeface="Verdana"/>
                <a:cs typeface="Verdana"/>
              </a:rPr>
              <a:t>bude</a:t>
            </a:r>
            <a:r>
              <a:rPr lang="en-US" sz="3200" dirty="0">
                <a:latin typeface="Verdana"/>
                <a:cs typeface="Verdana"/>
              </a:rPr>
              <a:t> Bog </a:t>
            </a:r>
            <a:r>
              <a:rPr lang="en-US" sz="3200" dirty="0" err="1" smtClean="0">
                <a:latin typeface="Verdana"/>
                <a:cs typeface="Verdana"/>
              </a:rPr>
              <a:t>kad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postao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ovek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Ljudska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priroda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zamenila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ansku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niti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anska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ljudsku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Ovo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tajna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nosti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Dva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izraza</a:t>
            </a:r>
            <a:r>
              <a:rPr lang="sr-Latn-RS" sz="3200" dirty="0" smtClean="0">
                <a:latin typeface="Verdana"/>
                <a:cs typeface="Verdana"/>
              </a:rPr>
              <a:t>,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ljudski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anski</a:t>
            </a:r>
            <a:r>
              <a:rPr lang="sr-Latn-RS" sz="3200" dirty="0" smtClean="0">
                <a:latin typeface="Verdana"/>
                <a:cs typeface="Verdana"/>
              </a:rPr>
              <a:t>,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bili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su </a:t>
            </a:r>
            <a:r>
              <a:rPr lang="en-US" sz="3200" dirty="0" smtClean="0">
                <a:latin typeface="Verdana"/>
                <a:cs typeface="Verdana"/>
              </a:rPr>
              <a:t>u </a:t>
            </a:r>
            <a:r>
              <a:rPr lang="sr-Latn-RS" sz="3200" dirty="0" err="1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usko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nerazdvojno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jedn</a:t>
            </a:r>
            <a:r>
              <a:rPr lang="sr-Latn-RS" sz="3200" dirty="0" smtClean="0">
                <a:latin typeface="Verdana"/>
                <a:cs typeface="Verdana"/>
              </a:rPr>
              <a:t>o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a </a:t>
            </a:r>
            <a:r>
              <a:rPr lang="en-US" sz="3200" dirty="0" err="1" smtClean="0">
                <a:latin typeface="Verdana"/>
                <a:cs typeface="Verdana"/>
              </a:rPr>
              <a:t>jo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uvek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imao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posebnu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individualnost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Iako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sr-Latn-RS" sz="3200" dirty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</a:t>
            </a:r>
            <a:r>
              <a:rPr lang="sr-Latn-RS" sz="3200" dirty="0" smtClean="0">
                <a:latin typeface="Verdana"/>
                <a:cs typeface="Verdana"/>
              </a:rPr>
              <a:t>os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ponizio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en-US" sz="3200" dirty="0" err="1">
                <a:latin typeface="Verdana"/>
                <a:cs typeface="Verdana"/>
              </a:rPr>
              <a:t>postane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ovek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dalje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bilo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Njegovo</a:t>
            </a:r>
            <a:r>
              <a:rPr lang="en-US" sz="3200" dirty="0">
                <a:latin typeface="Verdana"/>
                <a:cs typeface="Verdana"/>
              </a:rPr>
              <a:t>”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Znaci vremena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10. maj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1899</a:t>
            </a:r>
            <a:r>
              <a:rPr lang="en-US" sz="3200" dirty="0" smtClean="0">
                <a:latin typeface="Verdana"/>
                <a:cs typeface="Verdana"/>
              </a:rPr>
              <a:t>)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588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999048"/>
            <a:ext cx="8557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smtClean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svom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utelovljenju</a:t>
            </a:r>
            <a:r>
              <a:rPr lang="en-US" sz="3200" dirty="0">
                <a:latin typeface="Verdana"/>
                <a:cs typeface="Verdana"/>
              </a:rPr>
              <a:t>, On je </a:t>
            </a:r>
            <a:r>
              <a:rPr lang="en-US" sz="3200" dirty="0" err="1">
                <a:latin typeface="Verdana"/>
                <a:cs typeface="Verdana"/>
              </a:rPr>
              <a:t>stekao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>
                <a:latin typeface="Verdana"/>
                <a:cs typeface="Verdana"/>
              </a:rPr>
              <a:t>novom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smislu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titulu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jeg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smtClean="0">
                <a:latin typeface="Verdana"/>
                <a:cs typeface="Verdana"/>
              </a:rPr>
              <a:t>An</a:t>
            </a:r>
            <a:r>
              <a:rPr lang="sr-Latn-RS" sz="3200" dirty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rekao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Mariji</a:t>
            </a:r>
            <a:r>
              <a:rPr lang="en-US" sz="3200" dirty="0" smtClean="0">
                <a:latin typeface="Verdana"/>
                <a:cs typeface="Verdana"/>
              </a:rPr>
              <a:t>:</a:t>
            </a:r>
            <a:r>
              <a:rPr lang="sr-Latn-R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Sila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Najvi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ega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oseni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te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zato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ono </a:t>
            </a:r>
            <a:r>
              <a:rPr lang="en-US" sz="3200" dirty="0" err="1">
                <a:latin typeface="Verdana"/>
                <a:cs typeface="Verdana"/>
              </a:rPr>
              <a:t>što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>
                <a:latin typeface="Verdana"/>
                <a:cs typeface="Verdana"/>
              </a:rPr>
              <a:t>se </a:t>
            </a:r>
            <a:r>
              <a:rPr lang="en-US" sz="3200" dirty="0" err="1">
                <a:latin typeface="Verdana"/>
                <a:cs typeface="Verdana"/>
              </a:rPr>
              <a:t>roditi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sveto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nazvaće</a:t>
            </a:r>
            <a:r>
              <a:rPr lang="en-US" sz="3200" dirty="0">
                <a:latin typeface="Verdana"/>
                <a:cs typeface="Verdana"/>
              </a:rPr>
              <a:t> se sin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ji</a:t>
            </a:r>
            <a:r>
              <a:rPr lang="en-US" sz="3200" dirty="0" smtClean="0">
                <a:latin typeface="Verdana"/>
                <a:cs typeface="Verdana"/>
              </a:rPr>
              <a:t>. </a:t>
            </a:r>
            <a:r>
              <a:rPr lang="en-US" sz="3200" dirty="0">
                <a:latin typeface="Verdana"/>
                <a:cs typeface="Verdana"/>
              </a:rPr>
              <a:t>I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Sin </a:t>
            </a:r>
            <a:r>
              <a:rPr lang="en-US" sz="3200" dirty="0" err="1">
                <a:latin typeface="Verdana"/>
                <a:cs typeface="Verdana"/>
              </a:rPr>
              <a:t>ljudskog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a</a:t>
            </a:r>
            <a:r>
              <a:rPr lang="en-US" sz="3200" dirty="0">
                <a:latin typeface="Verdana"/>
                <a:cs typeface="Verdana"/>
              </a:rPr>
              <a:t>, On je </a:t>
            </a:r>
            <a:r>
              <a:rPr lang="en-US" sz="3200" dirty="0" err="1">
                <a:latin typeface="Verdana"/>
                <a:cs typeface="Verdana"/>
              </a:rPr>
              <a:t>postao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Sin u </a:t>
            </a:r>
            <a:r>
              <a:rPr lang="en-US" sz="3200" dirty="0" err="1">
                <a:latin typeface="Verdana"/>
                <a:cs typeface="Verdana"/>
              </a:rPr>
              <a:t>novom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smislu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Tako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postojao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 smtClean="0">
                <a:latin typeface="Verdana"/>
                <a:cs typeface="Verdana"/>
              </a:rPr>
              <a:t>na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em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svetu</a:t>
            </a:r>
            <a:r>
              <a:rPr lang="en-US" sz="3200" dirty="0" smtClean="0">
                <a:latin typeface="Verdana"/>
                <a:cs typeface="Verdana"/>
              </a:rPr>
              <a:t> –</a:t>
            </a:r>
            <a:r>
              <a:rPr lang="sr-Latn-R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kao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Sin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ji</a:t>
            </a:r>
            <a:r>
              <a:rPr lang="en-US" sz="3200" dirty="0">
                <a:latin typeface="Verdana"/>
                <a:cs typeface="Verdana"/>
              </a:rPr>
              <a:t>, pa </a:t>
            </a:r>
            <a:r>
              <a:rPr lang="en-US" sz="3200" dirty="0" err="1">
                <a:latin typeface="Verdana"/>
                <a:cs typeface="Verdana"/>
              </a:rPr>
              <a:t>ipak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enjem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ujedinjen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ljudskim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rodom</a:t>
            </a:r>
            <a:r>
              <a:rPr lang="en-US" sz="3200" dirty="0">
                <a:latin typeface="Verdana"/>
                <a:cs typeface="Verdana"/>
              </a:rPr>
              <a:t>.”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Odabrane poruke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1:226–227, 1905).</a:t>
            </a:r>
          </a:p>
        </p:txBody>
      </p:sp>
    </p:spTree>
    <p:extLst>
      <p:ext uri="{BB962C8B-B14F-4D97-AF65-F5344CB8AC3E}">
        <p14:creationId xmlns:p14="http://schemas.microsoft.com/office/powerpoint/2010/main" xmlns="" val="3429811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51379"/>
            <a:ext cx="8557846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erdana"/>
                <a:cs typeface="Verdana"/>
              </a:rPr>
              <a:t>Koncept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pravog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Boga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etak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stran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b</a:t>
            </a:r>
            <a:r>
              <a:rPr lang="en-US" sz="3200" dirty="0" err="1" smtClean="0">
                <a:latin typeface="Verdana"/>
                <a:cs typeface="Verdana"/>
              </a:rPr>
              <a:t>iblijskom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opisu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Boga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Biblijski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Bog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stvoren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ili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ro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en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“.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60000"/>
              </a:lnSpc>
            </a:pP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Bog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nema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etka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On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etak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svega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u="sng" dirty="0" err="1">
                <a:latin typeface="Verdana"/>
                <a:cs typeface="Verdana"/>
              </a:rPr>
              <a:t>Otkrivenje</a:t>
            </a:r>
            <a:r>
              <a:rPr lang="en-US" sz="3200" u="sng" dirty="0">
                <a:latin typeface="Verdana"/>
                <a:cs typeface="Verdana"/>
              </a:rPr>
              <a:t> 3:14 (</a:t>
            </a:r>
            <a:r>
              <a:rPr lang="en-US" sz="3200" u="sng" dirty="0" err="1">
                <a:latin typeface="Verdana"/>
                <a:cs typeface="Verdana"/>
              </a:rPr>
              <a:t>isto</a:t>
            </a:r>
            <a:r>
              <a:rPr lang="en-US" sz="3200" u="sng" dirty="0">
                <a:latin typeface="Verdana"/>
                <a:cs typeface="Verdana"/>
              </a:rPr>
              <a:t> </a:t>
            </a:r>
            <a:r>
              <a:rPr lang="sr-Latn-RS" sz="3200" u="sng" dirty="0" smtClean="0">
                <a:latin typeface="Verdana"/>
                <a:cs typeface="Verdana"/>
              </a:rPr>
              <a:t>Jo</a:t>
            </a:r>
            <a:r>
              <a:rPr lang="en-US" sz="3200" u="sng" dirty="0" smtClean="0">
                <a:latin typeface="Verdana"/>
                <a:cs typeface="Verdana"/>
              </a:rPr>
              <a:t>van </a:t>
            </a:r>
            <a:r>
              <a:rPr lang="en-US" sz="3200" u="sng" dirty="0">
                <a:latin typeface="Verdana"/>
                <a:cs typeface="Verdana"/>
              </a:rPr>
              <a:t>1:4; </a:t>
            </a:r>
            <a:r>
              <a:rPr lang="en-US" sz="3200" u="sng" dirty="0" err="1" smtClean="0">
                <a:latin typeface="Verdana"/>
                <a:cs typeface="Verdana"/>
              </a:rPr>
              <a:t>Kolo</a:t>
            </a:r>
            <a:r>
              <a:rPr lang="sr-Latn-RS" sz="3200" u="sng" dirty="0" smtClean="0">
                <a:latin typeface="Verdana"/>
                <a:cs typeface="Verdana"/>
              </a:rPr>
              <a:t>š</a:t>
            </a:r>
            <a:r>
              <a:rPr lang="en-US" sz="3200" u="sng" dirty="0" smtClean="0">
                <a:latin typeface="Verdana"/>
                <a:cs typeface="Verdana"/>
              </a:rPr>
              <a:t>anima </a:t>
            </a:r>
            <a:r>
              <a:rPr lang="en-US" sz="3200" u="sng" dirty="0">
                <a:latin typeface="Verdana"/>
                <a:cs typeface="Verdana"/>
              </a:rPr>
              <a:t>1:16-17</a:t>
            </a:r>
            <a:r>
              <a:rPr lang="en-US" sz="3200" u="sng" dirty="0" smtClean="0">
                <a:latin typeface="Verdana"/>
                <a:cs typeface="Verdana"/>
              </a:rPr>
              <a:t>)</a:t>
            </a:r>
            <a:r>
              <a:rPr lang="en-US" sz="3200" dirty="0" smtClean="0">
                <a:latin typeface="Verdana"/>
                <a:cs typeface="Verdana"/>
              </a:rPr>
              <a:t>.</a:t>
            </a:r>
            <a:endParaRPr lang="sr-Latn-RS" sz="3200" dirty="0" smtClean="0"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Bog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prvi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poslednji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smtClean="0">
                <a:latin typeface="Verdana"/>
                <a:cs typeface="Verdana"/>
              </a:rPr>
              <a:t>I</a:t>
            </a:r>
            <a:r>
              <a:rPr lang="sr-Latn-RS" sz="3200" dirty="0" smtClean="0">
                <a:latin typeface="Verdana"/>
                <a:cs typeface="Verdana"/>
              </a:rPr>
              <a:t>s</a:t>
            </a:r>
            <a:r>
              <a:rPr lang="en-US" sz="3200" dirty="0" err="1" smtClean="0">
                <a:latin typeface="Verdana"/>
                <a:cs typeface="Verdana"/>
              </a:rPr>
              <a:t>aij</a:t>
            </a:r>
            <a:r>
              <a:rPr lang="sr-Latn-RS" sz="3200" dirty="0" smtClean="0">
                <a:latin typeface="Verdana"/>
                <a:cs typeface="Verdana"/>
              </a:rPr>
              <a:t>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41:4; 44:6; 48:12; </a:t>
            </a:r>
            <a:r>
              <a:rPr lang="en-US" sz="3200" dirty="0" err="1">
                <a:latin typeface="Verdana"/>
                <a:cs typeface="Verdana"/>
              </a:rPr>
              <a:t>Otkrivenje</a:t>
            </a:r>
            <a:r>
              <a:rPr lang="en-US" sz="3200" dirty="0">
                <a:latin typeface="Verdana"/>
                <a:cs typeface="Verdana"/>
              </a:rPr>
              <a:t> 1:8, 17; 21:6; 22:13.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Pre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njega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ta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postojalo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posle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Njega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ta ne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postojati</a:t>
            </a: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991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Ako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Druga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Osoba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antva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ima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če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tak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onda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On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[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biblijski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Bog</a:t>
            </a: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r>
              <a:rPr lang="en-US" sz="3200" dirty="0" err="1">
                <a:latin typeface="Verdana"/>
                <a:cs typeface="Verdana"/>
              </a:rPr>
              <a:t>Arijevski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koncept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jega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stvorenog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 smtClean="0">
                <a:latin typeface="Verdana"/>
                <a:cs typeface="Verdana"/>
              </a:rPr>
              <a:t>proiza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ao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proizveden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evog</a:t>
            </a:r>
            <a:r>
              <a:rPr lang="en-US" sz="3200" dirty="0" smtClean="0">
                <a:latin typeface="Verdana"/>
                <a:cs typeface="Verdana"/>
              </a:rPr>
              <a:t> bi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 err="1" smtClean="0">
                <a:latin typeface="Verdana"/>
                <a:cs typeface="Verdana"/>
              </a:rPr>
              <a:t>negde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etku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vremena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do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ao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Biblije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nego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pagan</a:t>
            </a:r>
            <a:r>
              <a:rPr lang="sr-Latn-RS" sz="3200" dirty="0" smtClean="0">
                <a:latin typeface="Verdana"/>
                <a:cs typeface="Verdana"/>
              </a:rPr>
              <a:t>stva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bio je </a:t>
            </a:r>
            <a:r>
              <a:rPr lang="en-US" sz="3200" dirty="0" err="1">
                <a:latin typeface="Verdana"/>
                <a:cs typeface="Verdana"/>
              </a:rPr>
              <a:t>oblikovan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platonisti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kim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filozofskim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idejama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Verdana"/>
                <a:cs typeface="Verdana"/>
              </a:rPr>
              <a:t> </a:t>
            </a:r>
          </a:p>
          <a:p>
            <a:r>
              <a:rPr lang="en-US" sz="3200" dirty="0" err="1">
                <a:latin typeface="Verdana"/>
                <a:cs typeface="Verdana"/>
              </a:rPr>
              <a:t>Interesantno</a:t>
            </a:r>
            <a:r>
              <a:rPr lang="en-US" sz="3200" dirty="0">
                <a:latin typeface="Verdana"/>
                <a:cs typeface="Verdana"/>
              </a:rPr>
              <a:t> je da </a:t>
            </a:r>
            <a:r>
              <a:rPr lang="sr-Latn-RS" sz="3200" dirty="0" smtClean="0">
                <a:latin typeface="Verdana"/>
                <a:cs typeface="Verdana"/>
              </a:rPr>
              <a:t>je </a:t>
            </a:r>
            <a:r>
              <a:rPr lang="sr-Latn-RS" sz="3200" dirty="0" smtClean="0">
                <a:latin typeface="Verdana"/>
                <a:cs typeface="Verdana"/>
              </a:rPr>
              <a:t>A</a:t>
            </a:r>
            <a:r>
              <a:rPr lang="en-US" sz="3200" dirty="0" err="1" smtClean="0">
                <a:latin typeface="Verdana"/>
                <a:cs typeface="Verdana"/>
              </a:rPr>
              <a:t>rijanizam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 smtClean="0">
                <a:latin typeface="Verdana"/>
                <a:cs typeface="Verdana"/>
              </a:rPr>
              <a:t>vreme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>
                <a:latin typeface="Verdana"/>
                <a:cs typeface="Verdana"/>
              </a:rPr>
              <a:t>g</a:t>
            </a:r>
            <a:r>
              <a:rPr lang="en-US" sz="3200" dirty="0" smtClean="0">
                <a:latin typeface="Verdana"/>
                <a:cs typeface="Verdana"/>
              </a:rPr>
              <a:t>r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ke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>
                <a:latin typeface="Verdana"/>
                <a:cs typeface="Verdana"/>
              </a:rPr>
              <a:t>f</a:t>
            </a:r>
            <a:r>
              <a:rPr lang="en-US" sz="3200" dirty="0" err="1" smtClean="0">
                <a:latin typeface="Verdana"/>
                <a:cs typeface="Verdana"/>
              </a:rPr>
              <a:t>ilozofske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ideje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ele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sr-Latn-RS" sz="3200" dirty="0" smtClean="0">
                <a:latin typeface="Verdana"/>
                <a:cs typeface="Verdana"/>
              </a:rPr>
              <a:t>pro</a:t>
            </a:r>
            <a:r>
              <a:rPr lang="en-US" sz="3200" dirty="0" err="1" smtClean="0">
                <a:latin typeface="Verdana"/>
                <a:cs typeface="Verdana"/>
              </a:rPr>
              <a:t>nalaze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svoj</a:t>
            </a:r>
            <a:r>
              <a:rPr lang="en-US" sz="3200" dirty="0">
                <a:latin typeface="Verdana"/>
                <a:cs typeface="Verdana"/>
              </a:rPr>
              <a:t> put u </a:t>
            </a:r>
            <a:r>
              <a:rPr lang="sr-Latn-RS" sz="3200" dirty="0" smtClean="0">
                <a:latin typeface="Verdana"/>
                <a:cs typeface="Verdana"/>
              </a:rPr>
              <a:t>Hriš</a:t>
            </a:r>
            <a:r>
              <a:rPr lang="sr-Latn-RS" sz="3200" dirty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anstvo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22794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/>
                <a:cs typeface="Verdana"/>
              </a:rPr>
              <a:t>Problem u </a:t>
            </a:r>
            <a:r>
              <a:rPr lang="en-US" sz="3200" dirty="0" err="1">
                <a:latin typeface="Verdana"/>
                <a:cs typeface="Verdana"/>
              </a:rPr>
              <a:t>vezi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Isusove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ve</a:t>
            </a:r>
            <a:r>
              <a:rPr lang="sr-Latn-RS" sz="3200" dirty="0" smtClean="0">
                <a:latin typeface="Verdana"/>
                <a:cs typeface="Verdana"/>
              </a:rPr>
              <a:t>čn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anske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prirode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 smtClean="0">
                <a:latin typeface="Verdana"/>
                <a:cs typeface="Verdana"/>
              </a:rPr>
              <a:t>baziran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pogre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n</a:t>
            </a:r>
            <a:r>
              <a:rPr lang="sr-Latn-RS" sz="3200" dirty="0" smtClean="0">
                <a:latin typeface="Verdana"/>
                <a:cs typeface="Verdana"/>
              </a:rPr>
              <a:t>o</a:t>
            </a:r>
            <a:r>
              <a:rPr lang="en-US" sz="3200" dirty="0" smtClean="0">
                <a:latin typeface="Verdana"/>
                <a:cs typeface="Verdana"/>
              </a:rPr>
              <a:t>m </a:t>
            </a:r>
            <a:r>
              <a:rPr lang="en-US" sz="3200" dirty="0" err="1" smtClean="0">
                <a:latin typeface="Verdana"/>
                <a:cs typeface="Verdana"/>
              </a:rPr>
              <a:t>razumevanju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g</a:t>
            </a:r>
            <a:r>
              <a:rPr lang="en-US" sz="3200" dirty="0" smtClean="0">
                <a:latin typeface="Verdana"/>
                <a:cs typeface="Verdana"/>
              </a:rPr>
              <a:t>r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ke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monogenēs</a:t>
            </a:r>
            <a:r>
              <a:rPr lang="en-US" sz="3200" i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kao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jedinoro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eni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r>
              <a:rPr lang="en-US" sz="3200" dirty="0">
                <a:latin typeface="Verdana"/>
                <a:cs typeface="Verdana"/>
              </a:rPr>
              <a:t>”</a:t>
            </a: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dirty="0" err="1" smtClean="0">
                <a:latin typeface="Verdana"/>
                <a:cs typeface="Verdana"/>
              </a:rPr>
              <a:t>Zna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enje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monogenēs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kao</a:t>
            </a:r>
            <a:r>
              <a:rPr lang="en-US" sz="3200" i="1" dirty="0">
                <a:latin typeface="Verdana"/>
                <a:cs typeface="Verdana"/>
              </a:rPr>
              <a:t> “</a:t>
            </a:r>
            <a:r>
              <a:rPr lang="en-US" sz="3200" i="1" dirty="0" err="1" smtClean="0">
                <a:latin typeface="Verdana"/>
                <a:cs typeface="Verdana"/>
              </a:rPr>
              <a:t>jed</a:t>
            </a:r>
            <a:r>
              <a:rPr lang="sr-Latn-RS" sz="3200" i="1" dirty="0" smtClean="0">
                <a:latin typeface="Verdana"/>
                <a:cs typeface="Verdana"/>
              </a:rPr>
              <a:t>i</a:t>
            </a:r>
            <a:r>
              <a:rPr lang="en-US" sz="3200" i="1" dirty="0" err="1" smtClean="0">
                <a:latin typeface="Verdana"/>
                <a:cs typeface="Verdana"/>
              </a:rPr>
              <a:t>noro</a:t>
            </a:r>
            <a:r>
              <a:rPr lang="sr-Latn-RS" sz="3200" i="1" dirty="0" smtClean="0">
                <a:latin typeface="Verdana"/>
                <a:cs typeface="Verdana"/>
              </a:rPr>
              <a:t>đ</a:t>
            </a:r>
            <a:r>
              <a:rPr lang="en-US" sz="3200" i="1" dirty="0" err="1" smtClean="0">
                <a:latin typeface="Verdana"/>
                <a:cs typeface="Verdana"/>
              </a:rPr>
              <a:t>eni</a:t>
            </a:r>
            <a:r>
              <a:rPr lang="en-US" sz="3200" i="1" dirty="0">
                <a:latin typeface="Verdana"/>
                <a:cs typeface="Verdana"/>
              </a:rPr>
              <a:t>” </a:t>
            </a:r>
            <a:r>
              <a:rPr lang="en-US" sz="3200" dirty="0" err="1" smtClean="0">
                <a:latin typeface="Verdana"/>
                <a:cs typeface="Verdana"/>
              </a:rPr>
              <a:t>poti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>
                <a:latin typeface="Verdana"/>
                <a:cs typeface="Verdana"/>
              </a:rPr>
              <a:t>od </a:t>
            </a:r>
            <a:r>
              <a:rPr lang="en-US" sz="3200" dirty="0" err="1">
                <a:latin typeface="Verdana"/>
                <a:cs typeface="Verdana"/>
              </a:rPr>
              <a:t>crkvenog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oca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Jeronima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preveo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monogenēs</a:t>
            </a:r>
            <a:r>
              <a:rPr lang="en-US" sz="3200" dirty="0">
                <a:latin typeface="Verdana"/>
                <a:cs typeface="Verdana"/>
              </a:rPr>
              <a:t>  </a:t>
            </a:r>
            <a:r>
              <a:rPr lang="en-US" sz="3200" dirty="0" err="1">
                <a:latin typeface="Verdana"/>
                <a:cs typeface="Verdana"/>
              </a:rPr>
              <a:t>latinski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unigentius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(</a:t>
            </a:r>
            <a:r>
              <a:rPr lang="en-US" sz="3200" dirty="0" err="1" smtClean="0">
                <a:latin typeface="Verdana"/>
                <a:cs typeface="Verdana"/>
              </a:rPr>
              <a:t>jedinoro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eni</a:t>
            </a:r>
            <a:r>
              <a:rPr lang="en-US" sz="3200" dirty="0">
                <a:latin typeface="Verdana"/>
                <a:cs typeface="Verdana"/>
              </a:rPr>
              <a:t>) da bi se </a:t>
            </a:r>
            <a:r>
              <a:rPr lang="en-US" sz="3200" dirty="0" err="1">
                <a:latin typeface="Verdana"/>
                <a:cs typeface="Verdana"/>
              </a:rPr>
              <a:t>suprostavio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Arijevom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u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enju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en-US" sz="3200" dirty="0" err="1">
                <a:latin typeface="Verdana"/>
                <a:cs typeface="Verdana"/>
              </a:rPr>
              <a:t>Isus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bio </a:t>
            </a:r>
            <a:r>
              <a:rPr lang="en-US" sz="3200" dirty="0" err="1" smtClean="0">
                <a:latin typeface="Verdana"/>
                <a:cs typeface="Verdana"/>
              </a:rPr>
              <a:t>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nego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stvoren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Takvo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zna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enje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bilo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generalno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prihva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eno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od </a:t>
            </a:r>
            <a:r>
              <a:rPr lang="sr-Latn-RS" sz="3200" dirty="0" smtClean="0">
                <a:latin typeface="Verdana"/>
                <a:cs typeface="Verdana"/>
              </a:rPr>
              <a:t>Hrišćana tokom istorije.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316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Verdana"/>
                <a:cs typeface="Verdana"/>
              </a:rPr>
              <a:t>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monogenēs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se </a:t>
            </a:r>
            <a:r>
              <a:rPr lang="en-US" sz="3200" dirty="0" err="1">
                <a:latin typeface="Verdana"/>
                <a:cs typeface="Verdana"/>
              </a:rPr>
              <a:t>sastoji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od</a:t>
            </a:r>
            <a:r>
              <a:rPr lang="sr-Latn-RS" sz="3200" dirty="0" smtClean="0">
                <a:latin typeface="Verdana"/>
                <a:cs typeface="Verdana"/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  <a:latin typeface="Verdana"/>
                <a:cs typeface="Verdana"/>
              </a:rPr>
              <a:t>mono</a:t>
            </a:r>
            <a:r>
              <a:rPr lang="en-US" sz="3200" i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[</a:t>
            </a:r>
            <a:r>
              <a:rPr lang="en-US" sz="3200" dirty="0" err="1">
                <a:latin typeface="Verdana"/>
                <a:cs typeface="Verdana"/>
              </a:rPr>
              <a:t>jedini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jedinstven</a:t>
            </a:r>
            <a:r>
              <a:rPr lang="en-US" sz="3200" dirty="0">
                <a:latin typeface="Verdana"/>
                <a:cs typeface="Verdana"/>
              </a:rPr>
              <a:t>]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genēs</a:t>
            </a:r>
            <a:r>
              <a:rPr lang="en-US" sz="3200" i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koji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dolazi</a:t>
            </a:r>
            <a:r>
              <a:rPr lang="en-US" sz="3200" i="1" dirty="0">
                <a:latin typeface="Verdana"/>
                <a:cs typeface="Verdana"/>
              </a:rPr>
              <a:t> od </a:t>
            </a:r>
            <a:r>
              <a:rPr lang="en-US" sz="3200" i="1" dirty="0" err="1">
                <a:latin typeface="Verdana"/>
                <a:cs typeface="Verdana"/>
              </a:rPr>
              <a:t>imenice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genos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dirty="0" smtClean="0">
                <a:latin typeface="Verdana"/>
                <a:cs typeface="Verdana"/>
              </a:rPr>
              <a:t>„porodica</a:t>
            </a:r>
            <a:r>
              <a:rPr lang="en-US" sz="3200" dirty="0" smtClean="0">
                <a:latin typeface="Verdana"/>
                <a:cs typeface="Verdana"/>
              </a:rPr>
              <a:t>,”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vrsta</a:t>
            </a:r>
            <a:r>
              <a:rPr lang="en-US" sz="3200" dirty="0">
                <a:latin typeface="Verdana"/>
                <a:cs typeface="Verdana"/>
              </a:rPr>
              <a:t>,”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klasa</a:t>
            </a:r>
            <a:r>
              <a:rPr lang="en-US" sz="3200" dirty="0">
                <a:latin typeface="Verdana"/>
                <a:cs typeface="Verdana"/>
              </a:rPr>
              <a:t>”)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glagola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ginomai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biti</a:t>
            </a:r>
            <a:r>
              <a:rPr lang="en-US" sz="3200" dirty="0">
                <a:latin typeface="Verdana"/>
                <a:cs typeface="Verdana"/>
              </a:rPr>
              <a:t>,”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postati</a:t>
            </a:r>
            <a:r>
              <a:rPr lang="en-US" sz="3200" dirty="0">
                <a:latin typeface="Verdana"/>
                <a:cs typeface="Verdana"/>
              </a:rPr>
              <a:t>”)—ne od </a:t>
            </a:r>
            <a:r>
              <a:rPr lang="en-US" sz="3200" dirty="0" err="1">
                <a:latin typeface="Verdana"/>
                <a:cs typeface="Verdana"/>
              </a:rPr>
              <a:t>glagola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gennao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roditi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se”).</a:t>
            </a:r>
            <a:r>
              <a:rPr lang="en-US" sz="3200" i="1" dirty="0">
                <a:latin typeface="Verdana"/>
                <a:cs typeface="Verdana"/>
              </a:rPr>
              <a:t> </a:t>
            </a:r>
            <a:endParaRPr lang="en-US" sz="3200" dirty="0">
              <a:latin typeface="Verdana"/>
              <a:cs typeface="Verdana"/>
            </a:endParaRP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dirty="0" smtClean="0">
                <a:latin typeface="Verdana"/>
                <a:cs typeface="Verdana"/>
              </a:rPr>
              <a:t>Danas</a:t>
            </a:r>
            <a:r>
              <a:rPr lang="sr-Latn-RS" sz="3200" dirty="0" smtClean="0">
                <a:latin typeface="Verdana"/>
                <a:cs typeface="Verdana"/>
              </a:rPr>
              <a:t> je </a:t>
            </a:r>
            <a:r>
              <a:rPr lang="sr-Latn-RS" sz="3200" dirty="0" smtClean="0">
                <a:latin typeface="Verdana"/>
                <a:cs typeface="Verdana"/>
              </a:rPr>
              <a:t>generalno </a:t>
            </a:r>
            <a:r>
              <a:rPr lang="en-US" sz="3200" dirty="0" err="1" smtClean="0">
                <a:latin typeface="Verdana"/>
                <a:cs typeface="Verdana"/>
              </a:rPr>
              <a:t>prihva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eno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tuma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enje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monogenēs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kao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je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dini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</a:t>
            </a:r>
            <a:r>
              <a:rPr lang="en-US" sz="3200" dirty="0">
                <a:latin typeface="Verdana"/>
                <a:cs typeface="Verdana"/>
              </a:rPr>
              <a:t>”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ili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jedini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svoje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vrste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/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klase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</a:t>
            </a:r>
            <a:r>
              <a:rPr lang="en-US" sz="3200" dirty="0">
                <a:latin typeface="Verdana"/>
                <a:cs typeface="Verdan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3512409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u="sng" dirty="0" err="1">
                <a:solidFill>
                  <a:srgbClr val="FFFFFF"/>
                </a:solidFill>
                <a:latin typeface="Verdana"/>
                <a:cs typeface="Verdana"/>
              </a:rPr>
              <a:t>Luki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 7:12; 8:42; 9:38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monogenēs</a:t>
            </a:r>
            <a:r>
              <a:rPr lang="en-US" sz="3200" i="1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jednostavno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jedini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sin/k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erka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.”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200" u="sng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rejima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11:1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7,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monogenēs</a:t>
            </a:r>
            <a:r>
              <a:rPr lang="en-US" sz="3200" i="1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koristi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pšte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poznato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bio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jedini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sin,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vr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am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tako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imao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Ism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kasnije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druge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sinove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drugog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braka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Mojs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ijeva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25:1-2). 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bio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jedini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vrste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smislu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je bio sin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obe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anja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>
              <a:lnSpc>
                <a:spcPct val="7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0716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monogenēs</a:t>
            </a:r>
            <a:r>
              <a:rPr lang="en-US" sz="3200" i="1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vezi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koristi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vanu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1:14, 18; 3:16, 18; 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sr-Latn-R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. Jo</a:t>
            </a:r>
            <a:r>
              <a:rPr lang="en-US" sz="32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vanova</a:t>
            </a:r>
            <a:r>
              <a:rPr lang="en-US" sz="32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4:9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Najbolji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prevod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jedini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ili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jedinstveni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Sin.”</a:t>
            </a:r>
          </a:p>
          <a:p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Glavno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enje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monogenēs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poreklo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nego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odnos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porodični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odnos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ukazuje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specijalni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odnos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postoji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izme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đ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Oca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Sina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u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ekonomiji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anstva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645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898841"/>
            <a:ext cx="8557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 smtClean="0">
                <a:latin typeface="Verdana"/>
                <a:cs typeface="Verdana"/>
              </a:rPr>
              <a:t>Biblij</a:t>
            </a:r>
            <a:r>
              <a:rPr lang="sr-Latn-RS" sz="3200" dirty="0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Otac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Sin je </a:t>
            </a:r>
            <a:r>
              <a:rPr lang="en-US" sz="3200" dirty="0" err="1">
                <a:latin typeface="Verdana"/>
                <a:cs typeface="Verdana"/>
              </a:rPr>
              <a:t>metafora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uzeta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na</a:t>
            </a:r>
            <a:r>
              <a:rPr lang="sr-Latn-RS" sz="3200" dirty="0" smtClean="0">
                <a:latin typeface="Verdana"/>
                <a:cs typeface="Verdana"/>
              </a:rPr>
              <a:t>ših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ljudsk</a:t>
            </a:r>
            <a:r>
              <a:rPr lang="sr-Latn-RS" sz="3200" dirty="0" smtClean="0">
                <a:latin typeface="Verdana"/>
                <a:cs typeface="Verdana"/>
              </a:rPr>
              <a:t>ih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prisnih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odnosa</a:t>
            </a:r>
            <a:r>
              <a:rPr lang="en-US" sz="3200" dirty="0">
                <a:latin typeface="Verdana"/>
                <a:cs typeface="Verdana"/>
              </a:rPr>
              <a:t> da bi </a:t>
            </a:r>
            <a:r>
              <a:rPr lang="en-US" sz="3200" dirty="0" err="1">
                <a:latin typeface="Verdana"/>
                <a:cs typeface="Verdana"/>
              </a:rPr>
              <a:t>opisala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odnos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izme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smtClean="0">
                <a:latin typeface="Verdana"/>
                <a:cs typeface="Verdana"/>
              </a:rPr>
              <a:t>u </a:t>
            </a:r>
            <a:r>
              <a:rPr lang="sr-Latn-RS" sz="3200" dirty="0" smtClean="0">
                <a:latin typeface="Verdana"/>
                <a:cs typeface="Verdana"/>
              </a:rPr>
              <a:t>p</a:t>
            </a:r>
            <a:r>
              <a:rPr lang="en-US" sz="3200" dirty="0" err="1" smtClean="0">
                <a:latin typeface="Verdana"/>
                <a:cs typeface="Verdana"/>
              </a:rPr>
              <a:t>rve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d</a:t>
            </a:r>
            <a:r>
              <a:rPr lang="en-US" sz="3200" dirty="0" err="1" smtClean="0">
                <a:latin typeface="Verdana"/>
                <a:cs typeface="Verdana"/>
              </a:rPr>
              <a:t>ruge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</a:t>
            </a:r>
            <a:r>
              <a:rPr lang="en-US" sz="3200" dirty="0" err="1" smtClean="0">
                <a:latin typeface="Verdana"/>
                <a:cs typeface="Verdana"/>
              </a:rPr>
              <a:t>sobe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endParaRPr lang="en-US" sz="3200" dirty="0">
              <a:latin typeface="Verdana"/>
              <a:cs typeface="Verdana"/>
            </a:endParaRP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dirty="0" err="1">
                <a:latin typeface="Verdana"/>
                <a:cs typeface="Verdana"/>
              </a:rPr>
              <a:t>K</a:t>
            </a:r>
            <a:r>
              <a:rPr lang="en-US" sz="3200" dirty="0" err="1" smtClean="0">
                <a:latin typeface="Verdana"/>
                <a:cs typeface="Verdana"/>
              </a:rPr>
              <a:t>ao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to </a:t>
            </a:r>
            <a:r>
              <a:rPr lang="sr-Latn-RS" sz="3200" dirty="0" smtClean="0">
                <a:latin typeface="Verdana"/>
                <a:cs typeface="Verdana"/>
              </a:rPr>
              <a:t>se </a:t>
            </a:r>
            <a:r>
              <a:rPr lang="en-US" sz="3200" dirty="0" smtClean="0">
                <a:latin typeface="Verdana"/>
                <a:cs typeface="Verdana"/>
              </a:rPr>
              <a:t>bra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ni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odnos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izme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smtClean="0">
                <a:latin typeface="Verdana"/>
                <a:cs typeface="Verdana"/>
              </a:rPr>
              <a:t>u mu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ene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koristi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sr-Latn-RS" sz="3200" dirty="0" smtClean="0">
                <a:latin typeface="Verdana"/>
                <a:cs typeface="Verdana"/>
              </a:rPr>
              <a:t>se </a:t>
            </a:r>
            <a:r>
              <a:rPr lang="en-US" sz="3200" dirty="0" err="1" smtClean="0">
                <a:latin typeface="Verdana"/>
                <a:cs typeface="Verdana"/>
              </a:rPr>
              <a:t>opi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odnos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izme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smtClean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Jahve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Iz</a:t>
            </a:r>
            <a:r>
              <a:rPr lang="en-US" sz="3200" dirty="0" err="1" smtClean="0">
                <a:latin typeface="Verdana"/>
                <a:cs typeface="Verdana"/>
              </a:rPr>
              <a:t>rael</a:t>
            </a:r>
            <a:r>
              <a:rPr lang="sr-Latn-RS" sz="3200" dirty="0" smtClean="0">
                <a:latin typeface="Verdana"/>
                <a:cs typeface="Verdana"/>
              </a:rPr>
              <a:t>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(</a:t>
            </a:r>
            <a:r>
              <a:rPr lang="en-US" sz="3200" dirty="0" smtClean="0">
                <a:latin typeface="Verdana"/>
                <a:cs typeface="Verdana"/>
              </a:rPr>
              <a:t>I</a:t>
            </a:r>
            <a:r>
              <a:rPr lang="sr-Latn-RS" sz="3200" dirty="0" smtClean="0">
                <a:latin typeface="Verdana"/>
                <a:cs typeface="Verdana"/>
              </a:rPr>
              <a:t>s</a:t>
            </a:r>
            <a:r>
              <a:rPr lang="en-US" sz="3200" dirty="0" err="1" smtClean="0">
                <a:latin typeface="Verdana"/>
                <a:cs typeface="Verdana"/>
              </a:rPr>
              <a:t>aija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54:5-6)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crkve</a:t>
            </a:r>
            <a:r>
              <a:rPr lang="en-US" sz="3200" dirty="0">
                <a:latin typeface="Verdana"/>
                <a:cs typeface="Verdana"/>
              </a:rPr>
              <a:t> (</a:t>
            </a:r>
            <a:r>
              <a:rPr lang="en-US" sz="3200" dirty="0" smtClean="0">
                <a:latin typeface="Verdana"/>
                <a:cs typeface="Verdana"/>
              </a:rPr>
              <a:t>2</a:t>
            </a:r>
            <a:r>
              <a:rPr lang="sr-Latn-RS" sz="3200" dirty="0" smtClean="0">
                <a:latin typeface="Verdana"/>
                <a:cs typeface="Verdana"/>
              </a:rPr>
              <a:t>. </a:t>
            </a:r>
            <a:r>
              <a:rPr lang="en-US" sz="3200" dirty="0" err="1" smtClean="0">
                <a:latin typeface="Verdana"/>
                <a:cs typeface="Verdana"/>
              </a:rPr>
              <a:t>Kor</a:t>
            </a:r>
            <a:r>
              <a:rPr lang="sr-Latn-RS" sz="3200" dirty="0" smtClean="0">
                <a:latin typeface="Verdana"/>
                <a:cs typeface="Verdana"/>
              </a:rPr>
              <a:t>inćanima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11:2; </a:t>
            </a:r>
            <a:r>
              <a:rPr lang="en-US" sz="3200" dirty="0" err="1" smtClean="0">
                <a:latin typeface="Verdana"/>
                <a:cs typeface="Verdana"/>
              </a:rPr>
              <a:t>Efes</a:t>
            </a:r>
            <a:r>
              <a:rPr lang="sr-Latn-RS" sz="3200" dirty="0" smtClean="0">
                <a:latin typeface="Verdana"/>
                <a:cs typeface="Verdana"/>
              </a:rPr>
              <a:t>cima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5:25-32). </a:t>
            </a:r>
          </a:p>
        </p:txBody>
      </p:sp>
    </p:spTree>
    <p:extLst>
      <p:ext uri="{BB962C8B-B14F-4D97-AF65-F5344CB8AC3E}">
        <p14:creationId xmlns:p14="http://schemas.microsoft.com/office/powerpoint/2010/main" xmlns="" val="2941781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437459"/>
            <a:ext cx="8557846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Va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no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zapamtiti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da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 </a:t>
            </a:r>
          </a:p>
          <a:p>
            <a:pPr marL="914400" lvl="1" indent="-457200">
              <a:buFont typeface="Arial"/>
              <a:buChar char="•"/>
            </a:pP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odnos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izme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đ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dve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anske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osobe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stvaran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; </a:t>
            </a:r>
            <a:endParaRPr lang="sr-Latn-RS" sz="3200" dirty="0" smtClean="0">
              <a:solidFill>
                <a:srgbClr val="FFFF00"/>
              </a:solidFill>
              <a:latin typeface="Verdana"/>
              <a:cs typeface="Verdana"/>
            </a:endParaRPr>
          </a:p>
          <a:p>
            <a:pPr marL="914400" lvl="1" indent="-457200">
              <a:buFont typeface="Arial"/>
              <a:buChar char="•"/>
            </a:pPr>
            <a:endParaRPr lang="sr-Latn-RS" sz="3200" dirty="0" smtClean="0">
              <a:solidFill>
                <a:srgbClr val="FFFF00"/>
              </a:solidFill>
              <a:latin typeface="Verdana"/>
              <a:cs typeface="Verdan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ali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jezik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kojim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se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taj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odnos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opisuje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je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metafori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ki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 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99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Verdana"/>
                <a:cs typeface="Verdana"/>
              </a:rPr>
              <a:t>Moramo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zapamtiti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dve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stvari</a:t>
            </a:r>
            <a:r>
              <a:rPr lang="en-US" sz="3200" dirty="0">
                <a:latin typeface="Verdana"/>
                <a:cs typeface="Verdana"/>
              </a:rPr>
              <a:t>:</a:t>
            </a:r>
          </a:p>
          <a:p>
            <a:endParaRPr lang="en-US" sz="3200" dirty="0">
              <a:latin typeface="Verdana"/>
              <a:cs typeface="Verdana"/>
            </a:endParaRP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Verdana"/>
                <a:cs typeface="Verdana"/>
              </a:rPr>
              <a:t>Kada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razgovaramo</a:t>
            </a:r>
            <a:r>
              <a:rPr lang="en-US" sz="3200" dirty="0">
                <a:latin typeface="Verdana"/>
                <a:cs typeface="Verdana"/>
              </a:rPr>
              <a:t> o </a:t>
            </a:r>
            <a:r>
              <a:rPr lang="en-US" sz="3200" dirty="0" err="1">
                <a:latin typeface="Verdana"/>
                <a:cs typeface="Verdana"/>
              </a:rPr>
              <a:t>Bogu</a:t>
            </a:r>
            <a:r>
              <a:rPr lang="en-US" sz="3200" dirty="0">
                <a:latin typeface="Verdana"/>
                <a:cs typeface="Verdana"/>
              </a:rPr>
              <a:t>, mi </a:t>
            </a:r>
            <a:r>
              <a:rPr lang="en-US" sz="3200" dirty="0" smtClean="0">
                <a:latin typeface="Verdana"/>
                <a:cs typeface="Verdana"/>
              </a:rPr>
              <a:t>se </a:t>
            </a:r>
            <a:r>
              <a:rPr lang="en-US" sz="3200" dirty="0" err="1" smtClean="0">
                <a:latin typeface="Verdana"/>
                <a:cs typeface="Verdana"/>
              </a:rPr>
              <a:t>nalazimo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svetom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tlu</a:t>
            </a:r>
            <a:r>
              <a:rPr lang="en-US" sz="3200" dirty="0" smtClean="0">
                <a:latin typeface="Verdana"/>
                <a:cs typeface="Verdana"/>
              </a:rPr>
              <a:t>.</a:t>
            </a:r>
          </a:p>
          <a:p>
            <a:pPr algn="just"/>
            <a:r>
              <a:rPr lang="en-US" sz="3200" dirty="0" err="1" smtClean="0">
                <a:latin typeface="Verdana"/>
                <a:cs typeface="Verdana"/>
              </a:rPr>
              <a:t>Zato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moramo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pristupiti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ovome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predmetu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velikim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tovanjem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ponizno</a:t>
            </a:r>
            <a:r>
              <a:rPr lang="sr-Latn-RS" sz="3200" dirty="0" smtClean="0">
                <a:latin typeface="Verdana"/>
                <a:cs typeface="Verdana"/>
              </a:rPr>
              <a:t>šć</a:t>
            </a:r>
            <a:r>
              <a:rPr lang="en-US" sz="3200" dirty="0" smtClean="0">
                <a:latin typeface="Verdana"/>
                <a:cs typeface="Verdana"/>
              </a:rPr>
              <a:t>u.</a:t>
            </a:r>
          </a:p>
          <a:p>
            <a:endParaRPr lang="en-US" sz="3200" dirty="0" smtClean="0">
              <a:latin typeface="Verdana"/>
              <a:cs typeface="Verdana"/>
            </a:endParaRPr>
          </a:p>
          <a:p>
            <a:pPr algn="just"/>
            <a:r>
              <a:rPr lang="en-US" sz="3200" dirty="0" smtClean="0">
                <a:latin typeface="Verdana"/>
                <a:cs typeface="Verdana"/>
              </a:rPr>
              <a:t>2. </a:t>
            </a:r>
            <a:r>
              <a:rPr lang="sr-Latn-RS" sz="3200" dirty="0" smtClean="0">
                <a:latin typeface="Verdana"/>
                <a:cs typeface="Verdana"/>
              </a:rPr>
              <a:t>Ličnost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priroda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Boga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misterija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koja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iznad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sr-Latn-RS" sz="3200" dirty="0">
                <a:latin typeface="Verdana"/>
                <a:cs typeface="Verdana"/>
              </a:rPr>
              <a:t>š</a:t>
            </a:r>
            <a:r>
              <a:rPr lang="en-US" sz="3200" dirty="0" err="1">
                <a:latin typeface="Verdana"/>
                <a:cs typeface="Verdana"/>
              </a:rPr>
              <a:t>eg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ljudskog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shvatanja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razumevanja</a:t>
            </a:r>
            <a:r>
              <a:rPr lang="en-US" sz="3200" dirty="0">
                <a:latin typeface="Verdana"/>
                <a:cs typeface="Verdana"/>
              </a:rPr>
              <a:t>. Bog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njegova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priroda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predmet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naga</a:t>
            </a:r>
            <a:r>
              <a:rPr lang="sr-Latn-RS" sz="3200" dirty="0">
                <a:latin typeface="Verdana"/>
                <a:cs typeface="Verdana"/>
              </a:rPr>
              <a:t>đ</a:t>
            </a:r>
            <a:r>
              <a:rPr lang="en-US" sz="3200" dirty="0" err="1">
                <a:latin typeface="Verdana"/>
                <a:cs typeface="Verdana"/>
              </a:rPr>
              <a:t>anja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pretpostavljanja</a:t>
            </a:r>
            <a:r>
              <a:rPr lang="en-US" sz="3200" dirty="0">
                <a:latin typeface="Verdana"/>
                <a:cs typeface="Verdana"/>
              </a:rPr>
              <a:t>. </a:t>
            </a:r>
          </a:p>
          <a:p>
            <a:pPr lvl="1"/>
            <a:endParaRPr lang="en-US" sz="3200" dirty="0">
              <a:latin typeface="Verdana"/>
              <a:cs typeface="Verdana"/>
            </a:endParaRPr>
          </a:p>
          <a:p>
            <a:pPr lvl="1"/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31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635795"/>
            <a:ext cx="8557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Verdana"/>
                <a:cs typeface="Verdana"/>
              </a:rPr>
              <a:t>Interesantno</a:t>
            </a:r>
            <a:r>
              <a:rPr lang="en-US" sz="3200" dirty="0">
                <a:latin typeface="Verdana"/>
                <a:cs typeface="Verdana"/>
              </a:rPr>
              <a:t> je da </a:t>
            </a:r>
            <a:r>
              <a:rPr lang="en-US" sz="3200" dirty="0" err="1">
                <a:latin typeface="Verdana"/>
                <a:cs typeface="Verdana"/>
              </a:rPr>
              <a:t>Isus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smtClean="0">
                <a:latin typeface="Verdana"/>
                <a:cs typeface="Verdana"/>
              </a:rPr>
              <a:t>N</a:t>
            </a:r>
            <a:r>
              <a:rPr lang="sr-Latn-RS" sz="3200" dirty="0" smtClean="0">
                <a:latin typeface="Verdana"/>
                <a:cs typeface="Verdana"/>
              </a:rPr>
              <a:t>ovom </a:t>
            </a:r>
            <a:r>
              <a:rPr lang="en-US" sz="3200" dirty="0" smtClean="0">
                <a:latin typeface="Verdana"/>
                <a:cs typeface="Verdana"/>
              </a:rPr>
              <a:t>Z</a:t>
            </a:r>
            <a:r>
              <a:rPr lang="sr-Latn-RS" sz="3200" dirty="0" smtClean="0">
                <a:latin typeface="Verdana"/>
                <a:cs typeface="Verdana"/>
              </a:rPr>
              <a:t>avetu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nikad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na</a:t>
            </a:r>
            <a:r>
              <a:rPr lang="en-US" sz="3200" dirty="0" err="1" smtClean="0">
                <a:latin typeface="Verdana"/>
                <a:cs typeface="Verdana"/>
              </a:rPr>
              <a:t>zvan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dete</a:t>
            </a:r>
            <a:r>
              <a:rPr lang="en-US" sz="3200" dirty="0" smtClean="0">
                <a:latin typeface="Verdana"/>
                <a:cs typeface="Verdana"/>
              </a:rPr>
              <a:t> 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je</a:t>
            </a:r>
            <a:r>
              <a:rPr lang="en-US" sz="3200" dirty="0">
                <a:latin typeface="Verdana"/>
                <a:cs typeface="Verdana"/>
              </a:rPr>
              <a:t>” [</a:t>
            </a:r>
            <a:r>
              <a:rPr lang="en-US" sz="3200" i="1" dirty="0" err="1">
                <a:latin typeface="Verdana"/>
                <a:cs typeface="Verdana"/>
              </a:rPr>
              <a:t>teknon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tou</a:t>
            </a:r>
            <a:r>
              <a:rPr lang="en-US" sz="3200" i="1" dirty="0">
                <a:latin typeface="Verdana"/>
                <a:cs typeface="Verdana"/>
              </a:rPr>
              <a:t> </a:t>
            </a:r>
            <a:r>
              <a:rPr lang="en-US" sz="3200" i="1" dirty="0" err="1">
                <a:latin typeface="Verdana"/>
                <a:cs typeface="Verdana"/>
              </a:rPr>
              <a:t>Theou</a:t>
            </a:r>
            <a:r>
              <a:rPr lang="en-US" sz="3200" dirty="0">
                <a:latin typeface="Verdana"/>
                <a:cs typeface="Verdana"/>
              </a:rPr>
              <a:t>], </a:t>
            </a:r>
            <a:r>
              <a:rPr lang="en-US" sz="3200" dirty="0" err="1">
                <a:latin typeface="Verdana"/>
                <a:cs typeface="Verdana"/>
              </a:rPr>
              <a:t>izraz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>
                <a:latin typeface="Verdana"/>
                <a:cs typeface="Verdana"/>
              </a:rPr>
              <a:t>upotrebljava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za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spa</a:t>
            </a:r>
            <a:r>
              <a:rPr lang="sr-Latn-RS" sz="3200" dirty="0" smtClean="0">
                <a:latin typeface="Verdana"/>
                <a:cs typeface="Verdana"/>
              </a:rPr>
              <a:t>s</a:t>
            </a:r>
            <a:r>
              <a:rPr lang="en-US" sz="3200" dirty="0" err="1" smtClean="0">
                <a:latin typeface="Verdana"/>
                <a:cs typeface="Verdana"/>
              </a:rPr>
              <a:t>ena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stvorena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ljudska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a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sr-Latn-RS" sz="3200" dirty="0" smtClean="0">
                <a:latin typeface="Verdana"/>
                <a:cs typeface="Verdana"/>
              </a:rPr>
              <a:t>Jo</a:t>
            </a:r>
            <a:r>
              <a:rPr lang="en-US" sz="3200" dirty="0" smtClean="0">
                <a:latin typeface="Verdana"/>
                <a:cs typeface="Verdana"/>
              </a:rPr>
              <a:t>van </a:t>
            </a:r>
            <a:r>
              <a:rPr lang="en-US" sz="3200" dirty="0">
                <a:latin typeface="Verdana"/>
                <a:cs typeface="Verdana"/>
              </a:rPr>
              <a:t>1:12; 11:52; </a:t>
            </a:r>
            <a:r>
              <a:rPr lang="en-US" sz="3200" dirty="0" smtClean="0">
                <a:latin typeface="Verdana"/>
                <a:cs typeface="Verdana"/>
              </a:rPr>
              <a:t>1</a:t>
            </a:r>
            <a:r>
              <a:rPr lang="sr-Latn-RS" sz="3200" dirty="0" smtClean="0">
                <a:latin typeface="Verdana"/>
                <a:cs typeface="Verdana"/>
              </a:rPr>
              <a:t>. Jo</a:t>
            </a:r>
            <a:r>
              <a:rPr lang="en-US" sz="3200" dirty="0" err="1" smtClean="0">
                <a:latin typeface="Verdana"/>
                <a:cs typeface="Verdana"/>
              </a:rPr>
              <a:t>vanova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3:1-2, 10; 5:2. 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dirty="0" err="1">
                <a:latin typeface="Verdana"/>
                <a:cs typeface="Verdana"/>
              </a:rPr>
              <a:t>Isus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jedini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vrste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Sin, ne sin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to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>
                <a:latin typeface="Verdana"/>
                <a:cs typeface="Verdana"/>
              </a:rPr>
              <a:t>ljudsko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bi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ili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an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eli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24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5" y="247487"/>
            <a:ext cx="87802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Prema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0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000" u="sng" dirty="0" err="1" smtClean="0">
                <a:solidFill>
                  <a:srgbClr val="FFFFFF"/>
                </a:solidFill>
                <a:latin typeface="Verdana"/>
                <a:cs typeface="Verdana"/>
              </a:rPr>
              <a:t>vanu</a:t>
            </a:r>
            <a:r>
              <a:rPr lang="en-US" sz="30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u="sng" dirty="0">
                <a:solidFill>
                  <a:srgbClr val="FFFFFF"/>
                </a:solidFill>
                <a:latin typeface="Verdana"/>
                <a:cs typeface="Verdana"/>
              </a:rPr>
              <a:t>5:18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zvao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Boga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0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000" dirty="0" err="1" smtClean="0">
                <a:solidFill>
                  <a:srgbClr val="FFFFFF"/>
                </a:solidFill>
                <a:latin typeface="Verdana"/>
                <a:cs typeface="Verdana"/>
              </a:rPr>
              <a:t>svog</a:t>
            </a:r>
            <a:r>
              <a:rPr lang="en-US" sz="3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vlastitog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Oca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.” </a:t>
            </a:r>
          </a:p>
          <a:p>
            <a:endParaRPr lang="en-US" sz="3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Isusa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, Bog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bio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Otac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smislu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kako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nama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000" u="sng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0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3000" u="sng" dirty="0" smtClean="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lang="sr-Latn-RS" sz="3000" u="sng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en-US" sz="3000" u="sng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u="sng" dirty="0">
                <a:solidFill>
                  <a:srgbClr val="FFFFFF"/>
                </a:solidFill>
                <a:latin typeface="Verdana"/>
                <a:cs typeface="Verdana"/>
              </a:rPr>
              <a:t>20:17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, on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pravi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to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razliku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kada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lang="sr-Latn-RS" sz="30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0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0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000" dirty="0" err="1" smtClean="0">
                <a:solidFill>
                  <a:srgbClr val="FFFFFF"/>
                </a:solidFill>
                <a:latin typeface="Verdana"/>
                <a:cs typeface="Verdana"/>
              </a:rPr>
              <a:t>Moj</a:t>
            </a:r>
            <a:r>
              <a:rPr lang="en-US" sz="3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Otac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Verdana"/>
                <a:cs typeface="Verdana"/>
              </a:rPr>
              <a:t>va</a:t>
            </a:r>
            <a:r>
              <a:rPr lang="sr-Latn-RS" sz="30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Otac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.” </a:t>
            </a:r>
          </a:p>
          <a:p>
            <a:pPr marL="914400" lvl="1" indent="-457200">
              <a:buFont typeface="Arial"/>
              <a:buChar char="•"/>
            </a:pPr>
            <a:endParaRPr lang="en-US" sz="30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Odnos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Verdana"/>
                <a:cs typeface="Verdana"/>
              </a:rPr>
              <a:t>izme</a:t>
            </a:r>
            <a:r>
              <a:rPr lang="sr-Latn-RS" sz="30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0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Oca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Sina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je bio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jedinstven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Verdana"/>
                <a:cs typeface="Verdana"/>
              </a:rPr>
              <a:t>neuporediv</a:t>
            </a:r>
            <a:r>
              <a:rPr lang="en-US" sz="30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bilo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kojim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drugim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odnosom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000" dirty="0" err="1">
                <a:solidFill>
                  <a:srgbClr val="FFFFFF"/>
                </a:solidFill>
                <a:latin typeface="Verdana"/>
                <a:cs typeface="Verdana"/>
              </a:rPr>
              <a:t>svemiru</a:t>
            </a:r>
            <a:r>
              <a:rPr lang="en-US" sz="30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lang="en-US" sz="29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630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201548"/>
            <a:ext cx="8557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Doktrina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osporava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apsolutno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b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Isusa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osporava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tako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sr-Latn-RS" sz="3200" dirty="0" smtClean="0">
                <a:latin typeface="Verdana"/>
                <a:cs typeface="Verdana"/>
              </a:rPr>
              <a:t>b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anstvo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Oca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jer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niko</a:t>
            </a:r>
            <a:r>
              <a:rPr lang="en-US" sz="3200" dirty="0">
                <a:latin typeface="Verdana"/>
                <a:cs typeface="Verdana"/>
              </a:rPr>
              <a:t> ne </a:t>
            </a:r>
            <a:r>
              <a:rPr lang="en-US" sz="3200" dirty="0" err="1">
                <a:latin typeface="Verdana"/>
                <a:cs typeface="Verdana"/>
              </a:rPr>
              <a:t>zna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Sina</a:t>
            </a:r>
            <a:r>
              <a:rPr lang="en-US" sz="3200" dirty="0">
                <a:latin typeface="Verdana"/>
                <a:cs typeface="Verdana"/>
              </a:rPr>
              <a:t> do </a:t>
            </a:r>
            <a:r>
              <a:rPr lang="en-US" sz="3200" dirty="0" err="1">
                <a:latin typeface="Verdana"/>
                <a:cs typeface="Verdana"/>
              </a:rPr>
              <a:t>Otac</a:t>
            </a:r>
            <a:r>
              <a:rPr lang="en-US" sz="3200" dirty="0">
                <a:latin typeface="Verdana"/>
                <a:cs typeface="Verdana"/>
              </a:rPr>
              <a:t>” </a:t>
            </a:r>
            <a:r>
              <a:rPr lang="en-US" sz="3200" dirty="0" smtClean="0">
                <a:latin typeface="Verdana"/>
                <a:cs typeface="Verdana"/>
              </a:rPr>
              <a:t>(</a:t>
            </a:r>
            <a:r>
              <a:rPr lang="sr-Latn-RS" sz="3200" i="1" dirty="0" smtClean="0">
                <a:latin typeface="Verdana"/>
                <a:cs typeface="Verdana"/>
              </a:rPr>
              <a:t>Znaci vremena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sr-Latn-RS" sz="3200" dirty="0" smtClean="0">
                <a:latin typeface="Verdana"/>
                <a:cs typeface="Verdana"/>
              </a:rPr>
              <a:t>27. jun </a:t>
            </a:r>
            <a:r>
              <a:rPr lang="en-US" sz="3200" dirty="0" smtClean="0">
                <a:latin typeface="Verdana"/>
                <a:cs typeface="Verdana"/>
              </a:rPr>
              <a:t>1895 </a:t>
            </a:r>
            <a:r>
              <a:rPr lang="sr-Latn-RS" sz="3200" dirty="0" smtClean="0">
                <a:latin typeface="Verdana"/>
                <a:cs typeface="Verdana"/>
              </a:rPr>
              <a:t>pas</a:t>
            </a:r>
            <a:r>
              <a:rPr lang="en-US" sz="3200" dirty="0" smtClean="0">
                <a:latin typeface="Verdana"/>
                <a:cs typeface="Verdana"/>
              </a:rPr>
              <a:t>. </a:t>
            </a:r>
            <a:r>
              <a:rPr lang="en-US" sz="3200" dirty="0">
                <a:latin typeface="Verdana"/>
                <a:cs typeface="Verdana"/>
              </a:rPr>
              <a:t>3).</a:t>
            </a:r>
          </a:p>
        </p:txBody>
      </p:sp>
    </p:spTree>
    <p:extLst>
      <p:ext uri="{BB962C8B-B14F-4D97-AF65-F5344CB8AC3E}">
        <p14:creationId xmlns:p14="http://schemas.microsoft.com/office/powerpoint/2010/main" xmlns="" val="2326402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5" y="247487"/>
            <a:ext cx="8780213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900" u="sng" dirty="0" smtClean="0">
                <a:solidFill>
                  <a:srgbClr val="FFFFFF"/>
                </a:solidFill>
                <a:latin typeface="Verdana"/>
                <a:cs typeface="Verdana"/>
              </a:rPr>
              <a:t>Jo</a:t>
            </a:r>
            <a:r>
              <a:rPr lang="en-US" sz="2900" u="sng" dirty="0" smtClean="0">
                <a:solidFill>
                  <a:srgbClr val="FFFFFF"/>
                </a:solidFill>
                <a:latin typeface="Verdana"/>
                <a:cs typeface="Verdana"/>
              </a:rPr>
              <a:t>van 17:22-26</a:t>
            </a:r>
            <a:r>
              <a:rPr lang="sr-Latn-RS" sz="29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2900" dirty="0" smtClean="0">
                <a:solidFill>
                  <a:srgbClr val="FFFFFF"/>
                </a:solidFill>
                <a:latin typeface="Verdana"/>
                <a:cs typeface="Verdana"/>
              </a:rPr>
              <a:t>- 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budu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jedno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mi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 što smo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jedno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Ja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njima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meni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; 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budu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sasvim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ujedno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svet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pozna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me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poslao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imao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ljub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av k njima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 k meni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što si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ljub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av imao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da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mi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dao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budu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mnom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ja, da vide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slavu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moju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mi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jer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imao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ljub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av k meni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postanja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sveta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...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I pokazah im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ime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pokazać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da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ljubav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kojom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mene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ljubio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njima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bude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ja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njima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n-US" sz="2900" dirty="0" smtClean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lang="sr-Latn-RS" sz="29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endParaRPr lang="sr-Latn-RS" sz="29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600" u="sng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sr-Latn-RS" sz="3600" u="sng" dirty="0">
                <a:solidFill>
                  <a:srgbClr val="FFFFFF"/>
                </a:solidFill>
                <a:latin typeface="Verdana"/>
                <a:cs typeface="Verdana"/>
              </a:rPr>
              <a:t>. Jo</a:t>
            </a:r>
            <a:r>
              <a:rPr lang="en-US" sz="3600" u="sng" dirty="0" err="1">
                <a:solidFill>
                  <a:srgbClr val="FFFFFF"/>
                </a:solidFill>
                <a:latin typeface="Verdana"/>
                <a:cs typeface="Verdana"/>
              </a:rPr>
              <a:t>vanova</a:t>
            </a:r>
            <a:r>
              <a:rPr lang="en-US" sz="3600" u="sng" dirty="0">
                <a:solidFill>
                  <a:srgbClr val="FFFFFF"/>
                </a:solidFill>
                <a:latin typeface="Verdana"/>
                <a:cs typeface="Verdana"/>
              </a:rPr>
              <a:t> 4:8</a:t>
            </a:r>
            <a:r>
              <a:rPr lang="en-US" sz="36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BOG JE LJUBAV</a:t>
            </a:r>
            <a:r>
              <a:rPr lang="en-US" sz="3200" dirty="0">
                <a:latin typeface="Verdana"/>
                <a:cs typeface="Verdana"/>
              </a:rPr>
              <a:t>”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</a:p>
          <a:p>
            <a:pPr algn="just"/>
            <a:endParaRPr lang="en-US" sz="29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587772"/>
            <a:ext cx="8557846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Verdana"/>
                <a:cs typeface="Verdana"/>
              </a:rPr>
              <a:t>ZAKLJU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smtClean="0">
                <a:latin typeface="Verdana"/>
                <a:cs typeface="Verdana"/>
              </a:rPr>
              <a:t>AK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u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svojoj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anskoj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egzistenciji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nema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po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etka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 On se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nikad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rodio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ili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bio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stvoren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od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Boga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Nikada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bilo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vreme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O</a:t>
            </a:r>
            <a:r>
              <a:rPr lang="en-US" sz="3200" dirty="0" smtClean="0">
                <a:latin typeface="Verdana"/>
                <a:cs typeface="Verdana"/>
              </a:rPr>
              <a:t>n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postojao</a:t>
            </a:r>
            <a:r>
              <a:rPr lang="en-US" sz="3200" dirty="0">
                <a:latin typeface="Verdana"/>
                <a:cs typeface="Verdana"/>
              </a:rPr>
              <a:t>.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  <a:p>
            <a:pPr algn="just"/>
            <a:r>
              <a:rPr lang="en-US" sz="3200" dirty="0" err="1">
                <a:latin typeface="Verdana"/>
                <a:cs typeface="Verdana"/>
              </a:rPr>
              <a:t>Kako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onda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razumeti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novozavetne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tekstove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govore</a:t>
            </a:r>
            <a:r>
              <a:rPr lang="en-US" sz="3200" dirty="0">
                <a:latin typeface="Verdana"/>
                <a:cs typeface="Verdana"/>
              </a:rPr>
              <a:t> o </a:t>
            </a:r>
            <a:r>
              <a:rPr lang="en-US" sz="3200" dirty="0" err="1" smtClean="0">
                <a:latin typeface="Verdana"/>
                <a:cs typeface="Verdana"/>
              </a:rPr>
              <a:t>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Sina</a:t>
            </a:r>
            <a:r>
              <a:rPr lang="sr-Latn-RS" sz="3200" dirty="0" smtClean="0">
                <a:latin typeface="Verdana"/>
                <a:cs typeface="Verdana"/>
              </a:rPr>
              <a:t>?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endParaRPr lang="en-US" sz="3200" dirty="0">
              <a:latin typeface="Verdana"/>
              <a:cs typeface="Verdana"/>
            </a:endParaRPr>
          </a:p>
          <a:p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68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Verdana"/>
                <a:cs typeface="Verdana"/>
              </a:rPr>
              <a:t>Dela</a:t>
            </a:r>
            <a:r>
              <a:rPr lang="en-US" sz="3200" u="sng" dirty="0" smtClean="0">
                <a:latin typeface="Verdana"/>
                <a:cs typeface="Verdana"/>
              </a:rPr>
              <a:t> </a:t>
            </a:r>
            <a:r>
              <a:rPr lang="en-US" sz="3200" u="sng" dirty="0">
                <a:latin typeface="Verdana"/>
                <a:cs typeface="Verdana"/>
              </a:rPr>
              <a:t>13:33; </a:t>
            </a:r>
            <a:r>
              <a:rPr lang="sr-Latn-RS" sz="3200" u="sng" dirty="0" smtClean="0">
                <a:latin typeface="Verdana"/>
                <a:cs typeface="Verdana"/>
              </a:rPr>
              <a:t>Jevrejima</a:t>
            </a:r>
            <a:r>
              <a:rPr lang="en-US" sz="3200" u="sng" dirty="0" smtClean="0">
                <a:latin typeface="Verdana"/>
                <a:cs typeface="Verdana"/>
              </a:rPr>
              <a:t> </a:t>
            </a:r>
            <a:r>
              <a:rPr lang="en-US" sz="3200" u="sng" dirty="0">
                <a:latin typeface="Verdana"/>
                <a:cs typeface="Verdana"/>
              </a:rPr>
              <a:t>1:5; 5:5 </a:t>
            </a:r>
            <a:r>
              <a:rPr lang="en-US" sz="3200" u="sng" dirty="0" err="1" smtClean="0">
                <a:latin typeface="Verdana"/>
                <a:cs typeface="Verdana"/>
              </a:rPr>
              <a:t>sadr</a:t>
            </a:r>
            <a:r>
              <a:rPr lang="sr-Latn-RS" sz="3200" u="sng" dirty="0" smtClean="0">
                <a:latin typeface="Verdana"/>
                <a:cs typeface="Verdana"/>
              </a:rPr>
              <a:t>ž</a:t>
            </a:r>
            <a:r>
              <a:rPr lang="en-US" sz="3200" u="sng" dirty="0" smtClean="0">
                <a:latin typeface="Verdana"/>
                <a:cs typeface="Verdana"/>
              </a:rPr>
              <a:t>e </a:t>
            </a:r>
            <a:r>
              <a:rPr lang="en-US" sz="3200" u="sng" dirty="0" err="1">
                <a:latin typeface="Verdana"/>
                <a:cs typeface="Verdana"/>
              </a:rPr>
              <a:t>citat</a:t>
            </a:r>
            <a:r>
              <a:rPr lang="en-US" sz="3200" u="sng" dirty="0">
                <a:latin typeface="Verdana"/>
                <a:cs typeface="Verdana"/>
              </a:rPr>
              <a:t> </a:t>
            </a:r>
            <a:r>
              <a:rPr lang="en-US" sz="3200" u="sng" dirty="0" err="1">
                <a:latin typeface="Verdana"/>
                <a:cs typeface="Verdana"/>
              </a:rPr>
              <a:t>iz</a:t>
            </a:r>
            <a:r>
              <a:rPr lang="en-US" sz="3200" u="sng" dirty="0">
                <a:latin typeface="Verdana"/>
                <a:cs typeface="Verdana"/>
              </a:rPr>
              <a:t> </a:t>
            </a:r>
            <a:r>
              <a:rPr lang="en-US" sz="3200" u="sng" dirty="0" err="1">
                <a:latin typeface="Verdana"/>
                <a:cs typeface="Verdana"/>
              </a:rPr>
              <a:t>Psalma</a:t>
            </a:r>
            <a:r>
              <a:rPr lang="en-US" sz="3200" u="sng" dirty="0">
                <a:latin typeface="Verdana"/>
                <a:cs typeface="Verdana"/>
              </a:rPr>
              <a:t> </a:t>
            </a:r>
            <a:r>
              <a:rPr lang="en-US" sz="3200" u="sng" dirty="0" smtClean="0">
                <a:latin typeface="Verdana"/>
                <a:cs typeface="Verdana"/>
              </a:rPr>
              <a:t>2:7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Ti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moj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Sin, ja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te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danas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rodih</a:t>
            </a:r>
            <a:r>
              <a:rPr lang="en-US" sz="3200" dirty="0">
                <a:latin typeface="Verdana"/>
                <a:cs typeface="Verdana"/>
              </a:rPr>
              <a:t>.”</a:t>
            </a:r>
          </a:p>
          <a:p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dirty="0">
                <a:latin typeface="Verdana"/>
                <a:cs typeface="Verdana"/>
              </a:rPr>
              <a:t>Ova tri </a:t>
            </a:r>
            <a:r>
              <a:rPr lang="sr-Latn-RS" sz="3200" dirty="0" smtClean="0">
                <a:latin typeface="Verdana"/>
                <a:cs typeface="Verdana"/>
              </a:rPr>
              <a:t>stiha </a:t>
            </a:r>
            <a:r>
              <a:rPr lang="en-US" sz="3200" dirty="0" err="1" smtClean="0">
                <a:latin typeface="Verdana"/>
                <a:cs typeface="Verdana"/>
              </a:rPr>
              <a:t>su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citati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iz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Psalma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2:7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koji se odnose na </a:t>
            </a:r>
            <a:r>
              <a:rPr lang="en-US" sz="3200" dirty="0" err="1" smtClean="0">
                <a:latin typeface="Verdana"/>
                <a:cs typeface="Verdana"/>
              </a:rPr>
              <a:t>ustoli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enj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Davidovo</a:t>
            </a:r>
            <a:r>
              <a:rPr lang="sr-Latn-RS" sz="3200" dirty="0" smtClean="0">
                <a:latin typeface="Verdana"/>
                <a:cs typeface="Verdana"/>
              </a:rPr>
              <a:t>,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kralja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 smtClean="0">
                <a:latin typeface="Verdana"/>
                <a:cs typeface="Verdana"/>
              </a:rPr>
              <a:t>Jeru</a:t>
            </a:r>
            <a:r>
              <a:rPr lang="sr-Latn-RS" sz="3200" dirty="0" smtClean="0">
                <a:latin typeface="Verdana"/>
                <a:cs typeface="Verdana"/>
              </a:rPr>
              <a:t>s</a:t>
            </a:r>
            <a:r>
              <a:rPr lang="en-US" sz="3200" dirty="0" smtClean="0">
                <a:latin typeface="Verdana"/>
                <a:cs typeface="Verdana"/>
              </a:rPr>
              <a:t>al</a:t>
            </a:r>
            <a:r>
              <a:rPr lang="sr-Latn-RS" sz="3200" dirty="0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mu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smtClean="0">
                <a:latin typeface="Verdana"/>
                <a:cs typeface="Verdana"/>
              </a:rPr>
              <a:t>N</a:t>
            </a:r>
            <a:r>
              <a:rPr lang="sr-Latn-RS" sz="3200" dirty="0" smtClean="0">
                <a:latin typeface="Verdana"/>
                <a:cs typeface="Verdana"/>
              </a:rPr>
              <a:t>ovi Zavet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pokazuje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en-US" sz="3200" dirty="0" err="1">
                <a:latin typeface="Verdana"/>
                <a:cs typeface="Verdana"/>
              </a:rPr>
              <a:t>ovaj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P</a:t>
            </a:r>
            <a:r>
              <a:rPr lang="en-US" sz="3200" dirty="0" err="1" smtClean="0">
                <a:latin typeface="Verdana"/>
                <a:cs typeface="Verdana"/>
              </a:rPr>
              <a:t>salam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sadr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mesijansko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proro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anstvo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koje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 smtClean="0">
                <a:latin typeface="Verdana"/>
                <a:cs typeface="Verdana"/>
              </a:rPr>
              <a:t>ispunilo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dolaskom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Isusa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[=</a:t>
            </a:r>
            <a:r>
              <a:rPr lang="en-US" sz="3200" dirty="0" err="1">
                <a:latin typeface="Verdana"/>
                <a:cs typeface="Verdana"/>
              </a:rPr>
              <a:t>Mesije</a:t>
            </a:r>
            <a:r>
              <a:rPr lang="en-US" sz="3200" dirty="0">
                <a:latin typeface="Verdana"/>
                <a:cs typeface="Verdana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xmlns="" val="13333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7378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3200" dirty="0" err="1" smtClean="0">
                <a:latin typeface="Verdana"/>
                <a:cs typeface="Verdana"/>
              </a:rPr>
              <a:t>Nijedan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od </a:t>
            </a:r>
            <a:r>
              <a:rPr lang="en-US" sz="3200" dirty="0" err="1">
                <a:latin typeface="Verdana"/>
                <a:cs typeface="Verdana"/>
              </a:rPr>
              <a:t>ovih</a:t>
            </a:r>
            <a:r>
              <a:rPr lang="en-US" sz="3200" dirty="0">
                <a:latin typeface="Verdana"/>
                <a:cs typeface="Verdana"/>
              </a:rPr>
              <a:t> tri </a:t>
            </a:r>
            <a:r>
              <a:rPr lang="sr-Latn-RS" sz="3200" dirty="0" smtClean="0">
                <a:latin typeface="Verdana"/>
                <a:cs typeface="Verdana"/>
              </a:rPr>
              <a:t>stih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>
                <a:latin typeface="Verdana"/>
                <a:cs typeface="Verdana"/>
              </a:rPr>
              <a:t>ne </a:t>
            </a:r>
            <a:r>
              <a:rPr lang="en-US" sz="3200" dirty="0" err="1" smtClean="0">
                <a:latin typeface="Verdana"/>
                <a:cs typeface="Verdana"/>
              </a:rPr>
              <a:t>ka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>
                <a:latin typeface="Verdana"/>
                <a:cs typeface="Verdana"/>
              </a:rPr>
              <a:t>da je Sin bio </a:t>
            </a:r>
            <a:r>
              <a:rPr lang="en-US" sz="3200" dirty="0" err="1" smtClean="0">
                <a:latin typeface="Verdana"/>
                <a:cs typeface="Verdana"/>
              </a:rPr>
              <a:t>negde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etku</a:t>
            </a:r>
            <a:r>
              <a:rPr lang="en-US" sz="3200" dirty="0">
                <a:latin typeface="Verdana"/>
                <a:cs typeface="Verdana"/>
              </a:rPr>
              <a:t>” </a:t>
            </a:r>
            <a:r>
              <a:rPr lang="en-US" sz="3200" dirty="0" err="1" smtClean="0">
                <a:latin typeface="Verdana"/>
                <a:cs typeface="Verdana"/>
              </a:rPr>
              <a:t>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stvoren</a:t>
            </a:r>
            <a:r>
              <a:rPr lang="en-US" sz="3200" dirty="0">
                <a:latin typeface="Verdana"/>
                <a:cs typeface="Verdana"/>
              </a:rPr>
              <a:t> od </a:t>
            </a:r>
            <a:r>
              <a:rPr lang="en-US" sz="3200" dirty="0" err="1">
                <a:latin typeface="Verdana"/>
                <a:cs typeface="Verdana"/>
              </a:rPr>
              <a:t>Oca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Sva</a:t>
            </a:r>
            <a:r>
              <a:rPr lang="en-US" sz="3200" dirty="0">
                <a:latin typeface="Verdana"/>
                <a:cs typeface="Verdana"/>
              </a:rPr>
              <a:t> tri </a:t>
            </a:r>
            <a:r>
              <a:rPr lang="sr-Latn-RS" sz="3200" dirty="0" smtClean="0">
                <a:latin typeface="Verdana"/>
                <a:cs typeface="Verdana"/>
              </a:rPr>
              <a:t>stih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 err="1">
                <a:latin typeface="Verdana"/>
                <a:cs typeface="Verdana"/>
              </a:rPr>
              <a:t>govore</a:t>
            </a:r>
            <a:r>
              <a:rPr lang="en-US" sz="3200" dirty="0">
                <a:latin typeface="Verdana"/>
                <a:cs typeface="Verdana"/>
              </a:rPr>
              <a:t> o </a:t>
            </a:r>
            <a:r>
              <a:rPr lang="en-US" sz="3200" dirty="0" err="1" smtClean="0">
                <a:latin typeface="Verdana"/>
                <a:cs typeface="Verdana"/>
              </a:rPr>
              <a:t>ro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enju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Isusa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rista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[=</a:t>
            </a:r>
            <a:r>
              <a:rPr lang="en-US" sz="3200" dirty="0" err="1">
                <a:latin typeface="Verdana"/>
                <a:cs typeface="Verdana"/>
              </a:rPr>
              <a:t>Mesije</a:t>
            </a:r>
            <a:r>
              <a:rPr lang="en-US" sz="3200" dirty="0">
                <a:latin typeface="Verdana"/>
                <a:cs typeface="Verdana"/>
              </a:rPr>
              <a:t>]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Sina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>
                <a:latin typeface="Verdana"/>
                <a:cs typeface="Verdana"/>
              </a:rPr>
              <a:t>vezi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njegovog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utelovljenja</a:t>
            </a:r>
            <a:r>
              <a:rPr lang="en-US" sz="3200" dirty="0">
                <a:latin typeface="Verdana"/>
                <a:cs typeface="Verdana"/>
              </a:rPr>
              <a:t>:</a:t>
            </a:r>
          </a:p>
          <a:p>
            <a:pPr marL="457200" indent="-457200" algn="just">
              <a:buFont typeface="Arial"/>
              <a:buChar char="•"/>
            </a:pPr>
            <a:endParaRPr lang="en-US" sz="3200" dirty="0">
              <a:latin typeface="Verdana"/>
              <a:cs typeface="Verdana"/>
            </a:endParaRPr>
          </a:p>
          <a:p>
            <a:pPr lvl="1" algn="just"/>
            <a:r>
              <a:rPr lang="en-US" sz="3200" u="sng" dirty="0" err="1" smtClean="0">
                <a:latin typeface="Verdana"/>
                <a:cs typeface="Verdana"/>
              </a:rPr>
              <a:t>Dela</a:t>
            </a:r>
            <a:r>
              <a:rPr lang="en-US" sz="3200" u="sng" dirty="0" smtClean="0">
                <a:latin typeface="Verdana"/>
                <a:cs typeface="Verdana"/>
              </a:rPr>
              <a:t> 13:32-33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smtClean="0">
                <a:latin typeface="Verdana"/>
                <a:cs typeface="Verdana"/>
              </a:rPr>
              <a:t>I </a:t>
            </a:r>
            <a:r>
              <a:rPr lang="en-US" sz="3200" dirty="0">
                <a:latin typeface="Verdana"/>
                <a:cs typeface="Verdana"/>
              </a:rPr>
              <a:t>mi </a:t>
            </a:r>
            <a:r>
              <a:rPr lang="en-US" sz="3200" dirty="0" err="1">
                <a:latin typeface="Verdana"/>
                <a:cs typeface="Verdana"/>
              </a:rPr>
              <a:t>vam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javlja</a:t>
            </a:r>
            <a:r>
              <a:rPr lang="en-US" sz="3200" dirty="0" smtClean="0">
                <a:latin typeface="Verdana"/>
                <a:cs typeface="Verdana"/>
              </a:rPr>
              <a:t>mo </a:t>
            </a:r>
            <a:r>
              <a:rPr lang="en-US" sz="3200" dirty="0" err="1" smtClean="0">
                <a:latin typeface="Verdana"/>
                <a:cs typeface="Verdana"/>
              </a:rPr>
              <a:t>obe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anje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koje bi </a:t>
            </a:r>
            <a:r>
              <a:rPr lang="en-US" sz="3200" dirty="0" err="1" smtClean="0">
                <a:latin typeface="Verdana"/>
                <a:cs typeface="Verdana"/>
              </a:rPr>
              <a:t>dato</a:t>
            </a:r>
            <a:r>
              <a:rPr lang="en-US" sz="3200" dirty="0" smtClean="0">
                <a:latin typeface="Verdana"/>
                <a:cs typeface="Verdana"/>
              </a:rPr>
              <a:t> o</a:t>
            </a:r>
            <a:r>
              <a:rPr lang="sr-Latn-RS" sz="3200" dirty="0" smtClean="0">
                <a:latin typeface="Verdana"/>
                <a:cs typeface="Verdana"/>
              </a:rPr>
              <a:t>čevi</a:t>
            </a:r>
            <a:r>
              <a:rPr lang="en-US" sz="3200" dirty="0" smtClean="0">
                <a:latin typeface="Verdana"/>
                <a:cs typeface="Verdana"/>
              </a:rPr>
              <a:t>ma</a:t>
            </a:r>
            <a:r>
              <a:rPr lang="sr-Latn-RS" sz="3200" dirty="0" smtClean="0">
                <a:latin typeface="Verdana"/>
                <a:cs typeface="Verdana"/>
              </a:rPr>
              <a:t> našim</a:t>
            </a:r>
            <a:r>
              <a:rPr lang="en-US" sz="3200" dirty="0" smtClean="0">
                <a:latin typeface="Verdana"/>
                <a:cs typeface="Verdana"/>
              </a:rPr>
              <a:t>, </a:t>
            </a:r>
            <a:r>
              <a:rPr lang="en-US" sz="3200" dirty="0">
                <a:latin typeface="Verdana"/>
                <a:cs typeface="Verdana"/>
              </a:rPr>
              <a:t>Bog </a:t>
            </a:r>
            <a:r>
              <a:rPr lang="en-US" sz="3200" dirty="0" err="1" smtClean="0">
                <a:latin typeface="Verdana"/>
                <a:cs typeface="Verdana"/>
              </a:rPr>
              <a:t>ispunio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nama,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deci</a:t>
            </a:r>
            <a:r>
              <a:rPr lang="sr-Latn-RS" sz="3200" dirty="0" smtClean="0">
                <a:latin typeface="Verdana"/>
                <a:cs typeface="Verdana"/>
              </a:rPr>
              <a:t> njihovoj, podig</a:t>
            </a:r>
            <a:r>
              <a:rPr lang="en-US" sz="3200" dirty="0" err="1" smtClean="0">
                <a:latin typeface="Verdana"/>
                <a:cs typeface="Verdana"/>
              </a:rPr>
              <a:t>nuvši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Isusa</a:t>
            </a:r>
            <a:r>
              <a:rPr lang="en-US" sz="3200" dirty="0">
                <a:latin typeface="Verdana"/>
                <a:cs typeface="Verdana"/>
              </a:rPr>
              <a:t>;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što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napisano</a:t>
            </a:r>
            <a:r>
              <a:rPr lang="en-US" sz="3200" dirty="0">
                <a:latin typeface="Verdana"/>
                <a:cs typeface="Verdana"/>
              </a:rPr>
              <a:t> u </a:t>
            </a:r>
            <a:r>
              <a:rPr lang="en-US" sz="3200" dirty="0" err="1">
                <a:latin typeface="Verdana"/>
                <a:cs typeface="Verdana"/>
              </a:rPr>
              <a:t>drugom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psalmu</a:t>
            </a:r>
            <a:r>
              <a:rPr lang="en-US" sz="3200" dirty="0">
                <a:latin typeface="Verdana"/>
                <a:cs typeface="Verdana"/>
              </a:rPr>
              <a:t>: </a:t>
            </a:r>
            <a:r>
              <a:rPr lang="en-US" sz="3200" dirty="0" err="1" smtClean="0">
                <a:latin typeface="Verdana"/>
                <a:cs typeface="Verdana"/>
              </a:rPr>
              <a:t>Ti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moj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S</a:t>
            </a:r>
            <a:r>
              <a:rPr lang="en-US" sz="3200" dirty="0" smtClean="0">
                <a:latin typeface="Verdana"/>
                <a:cs typeface="Verdana"/>
              </a:rPr>
              <a:t>in</a:t>
            </a:r>
            <a:r>
              <a:rPr lang="en-US" sz="3200" dirty="0">
                <a:latin typeface="Verdana"/>
                <a:cs typeface="Verdana"/>
              </a:rPr>
              <a:t>, ja </a:t>
            </a:r>
            <a:r>
              <a:rPr lang="en-US" sz="3200" dirty="0" err="1">
                <a:latin typeface="Verdana"/>
                <a:cs typeface="Verdana"/>
              </a:rPr>
              <a:t>te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danas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rodih</a:t>
            </a:r>
            <a:r>
              <a:rPr lang="en-US" sz="3200" dirty="0">
                <a:latin typeface="Verdana"/>
                <a:cs typeface="Verdan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21216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5" y="2101340"/>
            <a:ext cx="87378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r-Latn-RS" sz="3200" u="sng" dirty="0">
                <a:latin typeface="Verdana"/>
                <a:cs typeface="Verdana"/>
              </a:rPr>
              <a:t>J</a:t>
            </a:r>
            <a:r>
              <a:rPr lang="en-US" sz="3200" u="sng" dirty="0" smtClean="0">
                <a:latin typeface="Verdana"/>
                <a:cs typeface="Verdana"/>
              </a:rPr>
              <a:t>e</a:t>
            </a:r>
            <a:r>
              <a:rPr lang="sr-Latn-RS" sz="3200" u="sng" dirty="0" smtClean="0">
                <a:latin typeface="Verdana"/>
                <a:cs typeface="Verdana"/>
              </a:rPr>
              <a:t>v</a:t>
            </a:r>
            <a:r>
              <a:rPr lang="en-US" sz="3200" u="sng" dirty="0" err="1" smtClean="0">
                <a:latin typeface="Verdana"/>
                <a:cs typeface="Verdana"/>
              </a:rPr>
              <a:t>rejima</a:t>
            </a:r>
            <a:r>
              <a:rPr lang="en-US" sz="3200" u="sng" dirty="0" smtClean="0">
                <a:latin typeface="Verdana"/>
                <a:cs typeface="Verdana"/>
              </a:rPr>
              <a:t> 5:5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„Tako i Hristos ne proslavi sam sebe da bude poglavar sveštenički, nego Onaj koji Mu reče: Ti si moj sin, ja Te danas rodih</a:t>
            </a:r>
            <a:r>
              <a:rPr lang="en-US" sz="3200" dirty="0" smtClean="0">
                <a:latin typeface="Verdana"/>
                <a:cs typeface="Verdana"/>
              </a:rPr>
              <a:t>.’” 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2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5" y="848737"/>
            <a:ext cx="87378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r-Latn-RS" sz="3200" u="sng" dirty="0">
                <a:latin typeface="Verdana"/>
                <a:cs typeface="Verdana"/>
              </a:rPr>
              <a:t>J</a:t>
            </a:r>
            <a:r>
              <a:rPr lang="en-US" sz="3200" u="sng" dirty="0" smtClean="0">
                <a:latin typeface="Verdana"/>
                <a:cs typeface="Verdana"/>
              </a:rPr>
              <a:t>e</a:t>
            </a:r>
            <a:r>
              <a:rPr lang="sr-Latn-RS" sz="3200" u="sng" dirty="0" smtClean="0">
                <a:latin typeface="Verdana"/>
                <a:cs typeface="Verdana"/>
              </a:rPr>
              <a:t>v</a:t>
            </a:r>
            <a:r>
              <a:rPr lang="en-US" sz="3200" u="sng" dirty="0" err="1" smtClean="0">
                <a:latin typeface="Verdana"/>
                <a:cs typeface="Verdana"/>
              </a:rPr>
              <a:t>rejima</a:t>
            </a:r>
            <a:r>
              <a:rPr lang="en-US" sz="3200" u="sng" dirty="0" smtClean="0">
                <a:latin typeface="Verdana"/>
                <a:cs typeface="Verdana"/>
              </a:rPr>
              <a:t> 1:3-5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- </a:t>
            </a:r>
            <a:r>
              <a:rPr lang="en-US" sz="3200" dirty="0" smtClean="0">
                <a:latin typeface="Verdana"/>
                <a:cs typeface="Verdana"/>
              </a:rPr>
              <a:t>Sin </a:t>
            </a:r>
            <a:r>
              <a:rPr lang="sr-Latn-RS" sz="3200" dirty="0" smtClean="0">
                <a:latin typeface="Verdana"/>
                <a:cs typeface="Verdana"/>
              </a:rPr>
              <a:t>„koji budući sjajnost slave i obličje bića Njegovog, i noseći sve u reči sile svoje, učinivši sobom očišćenje greha vaših, sede ss desne strane prestola veličine na visini, I toliko bolji posta od anđela koliko preslavnije ime od njihova dobi. Jer kome od anđela reče kad: Sin moj ti si, ja te danas rodih</a:t>
            </a:r>
            <a:r>
              <a:rPr lang="en-US" sz="3200" dirty="0" smtClean="0">
                <a:latin typeface="Verdana"/>
                <a:cs typeface="Verdana"/>
              </a:rPr>
              <a:t>?</a:t>
            </a:r>
            <a:r>
              <a:rPr lang="sr-Latn-RS" sz="3200" dirty="0" smtClean="0">
                <a:latin typeface="Verdana"/>
                <a:cs typeface="Verdana"/>
              </a:rPr>
              <a:t> I opet: Ja ću mu biti Otac i On će mi biti Sin.</a:t>
            </a:r>
            <a:r>
              <a:rPr lang="en-US" sz="3200" dirty="0" smtClean="0">
                <a:latin typeface="Verdana"/>
                <a:cs typeface="Verdana"/>
              </a:rPr>
              <a:t>” 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2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73787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err="1" smtClean="0">
                <a:latin typeface="Verdana"/>
                <a:cs typeface="Verdana"/>
              </a:rPr>
              <a:t>Va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no </a:t>
            </a:r>
            <a:r>
              <a:rPr lang="en-US" sz="3200" dirty="0">
                <a:latin typeface="Verdana"/>
                <a:cs typeface="Verdana"/>
              </a:rPr>
              <a:t>je </a:t>
            </a:r>
            <a:r>
              <a:rPr lang="en-US" sz="3200" dirty="0" err="1" smtClean="0">
                <a:latin typeface="Verdana"/>
                <a:cs typeface="Verdana"/>
              </a:rPr>
              <a:t>primetiti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sr-Latn-RS" sz="3200" u="sng" dirty="0" smtClean="0">
                <a:latin typeface="Verdana"/>
                <a:cs typeface="Verdana"/>
              </a:rPr>
              <a:t>J</a:t>
            </a:r>
            <a:r>
              <a:rPr lang="en-US" sz="3200" u="sng" dirty="0" smtClean="0">
                <a:latin typeface="Verdana"/>
                <a:cs typeface="Verdana"/>
              </a:rPr>
              <a:t>e</a:t>
            </a:r>
            <a:r>
              <a:rPr lang="sr-Latn-RS" sz="3200" u="sng" dirty="0" smtClean="0">
                <a:latin typeface="Verdana"/>
                <a:cs typeface="Verdana"/>
              </a:rPr>
              <a:t>v</a:t>
            </a:r>
            <a:r>
              <a:rPr lang="en-US" sz="3200" u="sng" dirty="0" err="1" smtClean="0">
                <a:latin typeface="Verdana"/>
                <a:cs typeface="Verdana"/>
              </a:rPr>
              <a:t>rejima</a:t>
            </a:r>
            <a:r>
              <a:rPr lang="en-US" sz="3200" u="sng" dirty="0" smtClean="0">
                <a:latin typeface="Verdana"/>
                <a:cs typeface="Verdana"/>
              </a:rPr>
              <a:t> </a:t>
            </a:r>
            <a:r>
              <a:rPr lang="en-US" sz="3200" u="sng" dirty="0">
                <a:latin typeface="Verdana"/>
                <a:cs typeface="Verdana"/>
              </a:rPr>
              <a:t>1:3</a:t>
            </a:r>
            <a:r>
              <a:rPr lang="en-US" sz="3200" dirty="0">
                <a:latin typeface="Verdana"/>
                <a:cs typeface="Verdana"/>
              </a:rPr>
              <a:t> da u </a:t>
            </a:r>
            <a:r>
              <a:rPr lang="en-US" sz="3200" dirty="0" err="1">
                <a:latin typeface="Verdana"/>
                <a:cs typeface="Verdana"/>
              </a:rPr>
              <a:t>opisu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Sina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odsjaj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anske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slave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otisak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autor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upotrebljava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oblik glagola koji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[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Grcki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Verdana"/>
                <a:cs typeface="Verdana"/>
              </a:rPr>
              <a:t>ōn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]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izra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žava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trajno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stanje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Sin je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uvek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bio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kroz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nost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odsjaj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anske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slave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otisak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anstva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On to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negde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vremenu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 lvl="1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lvl="1"/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utim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u="sng" dirty="0">
                <a:solidFill>
                  <a:srgbClr val="FFFFFF"/>
                </a:solidFill>
                <a:latin typeface="Verdana"/>
                <a:cs typeface="Verdana"/>
              </a:rPr>
              <a:t>1:5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On je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postao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Sin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svojim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utelovljenjem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1097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7197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r-Latn-RS" sz="3200" dirty="0" smtClean="0">
                <a:latin typeface="Verdana"/>
                <a:cs typeface="Verdana"/>
              </a:rPr>
              <a:t>„</a:t>
            </a:r>
            <a:r>
              <a:rPr lang="en-US" sz="3200" dirty="0" err="1" smtClean="0">
                <a:latin typeface="Verdana"/>
                <a:cs typeface="Verdana"/>
              </a:rPr>
              <a:t>Otkrivenje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koje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je Bog </a:t>
            </a:r>
            <a:r>
              <a:rPr lang="en-US" sz="3200" dirty="0" err="1">
                <a:latin typeface="Verdana"/>
                <a:cs typeface="Verdana"/>
              </a:rPr>
              <a:t>dao</a:t>
            </a:r>
            <a:r>
              <a:rPr lang="en-US" sz="3200" dirty="0">
                <a:latin typeface="Verdana"/>
                <a:cs typeface="Verdana"/>
              </a:rPr>
              <a:t> o </a:t>
            </a:r>
            <a:r>
              <a:rPr lang="sr-Latn-RS" sz="3200" dirty="0" err="1" smtClean="0">
                <a:latin typeface="Verdana"/>
                <a:cs typeface="Verdana"/>
              </a:rPr>
              <a:t>s</a:t>
            </a:r>
            <a:r>
              <a:rPr lang="en-US" sz="3200" dirty="0" err="1" smtClean="0">
                <a:latin typeface="Verdana"/>
                <a:cs typeface="Verdana"/>
              </a:rPr>
              <a:t>ebi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svojoj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Re</a:t>
            </a:r>
            <a:r>
              <a:rPr lang="sr-Latn-RS" sz="3200" dirty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dobili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smo</a:t>
            </a:r>
            <a:r>
              <a:rPr lang="en-US" sz="3200" dirty="0">
                <a:latin typeface="Verdana"/>
                <a:cs typeface="Verdana"/>
              </a:rPr>
              <a:t> da o </a:t>
            </a:r>
            <a:r>
              <a:rPr lang="en-US" sz="3200" dirty="0" err="1">
                <a:latin typeface="Verdana"/>
                <a:cs typeface="Verdana"/>
              </a:rPr>
              <a:t>njemu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razmi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ljamo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Mi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smtClean="0">
                <a:latin typeface="Verdana"/>
                <a:cs typeface="Verdana"/>
              </a:rPr>
              <a:t>mo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emo </a:t>
            </a:r>
            <a:r>
              <a:rPr lang="en-US" sz="3200" dirty="0" err="1">
                <a:latin typeface="Verdana"/>
                <a:cs typeface="Verdana"/>
              </a:rPr>
              <a:t>truditi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en-US" sz="3200" dirty="0" err="1">
                <a:latin typeface="Verdana"/>
                <a:cs typeface="Verdana"/>
              </a:rPr>
              <a:t>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razumemo</a:t>
            </a:r>
            <a:r>
              <a:rPr lang="en-US" sz="3200" dirty="0">
                <a:latin typeface="Verdana"/>
                <a:cs typeface="Verdana"/>
              </a:rPr>
              <a:t>. Ali, ne </a:t>
            </a:r>
            <a:r>
              <a:rPr lang="en-US" sz="3200" dirty="0" err="1">
                <a:latin typeface="Verdana"/>
                <a:cs typeface="Verdana"/>
              </a:rPr>
              <a:t>zavirujmo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iza</a:t>
            </a:r>
            <a:r>
              <a:rPr lang="en-US" sz="3200" dirty="0">
                <a:latin typeface="Verdana"/>
                <a:cs typeface="Verdana"/>
              </a:rPr>
              <a:t> toga! I </a:t>
            </a:r>
            <a:r>
              <a:rPr lang="en-US" sz="3200" dirty="0" err="1" smtClean="0">
                <a:latin typeface="Verdana"/>
                <a:cs typeface="Verdana"/>
              </a:rPr>
              <a:t>najvi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um bi se </a:t>
            </a:r>
            <a:r>
              <a:rPr lang="en-US" sz="3200" dirty="0" err="1">
                <a:latin typeface="Verdana"/>
                <a:cs typeface="Verdana"/>
              </a:rPr>
              <a:t>mogao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napregnuti</a:t>
            </a:r>
            <a:r>
              <a:rPr lang="en-US" sz="3200" dirty="0">
                <a:latin typeface="Verdana"/>
                <a:cs typeface="Verdana"/>
              </a:rPr>
              <a:t> do </a:t>
            </a:r>
            <a:r>
              <a:rPr lang="en-US" sz="3200" dirty="0" err="1">
                <a:latin typeface="Verdana"/>
                <a:cs typeface="Verdana"/>
              </a:rPr>
              <a:t>krajnjih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granica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stvaraju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razne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pretpostavke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da </a:t>
            </a:r>
            <a:r>
              <a:rPr lang="en-US" sz="3200" dirty="0" err="1" smtClean="0">
                <a:latin typeface="Verdana"/>
                <a:cs typeface="Verdana"/>
              </a:rPr>
              <a:t>naga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smtClean="0">
                <a:latin typeface="Verdana"/>
                <a:cs typeface="Verdana"/>
              </a:rPr>
              <a:t>a </a:t>
            </a:r>
            <a:r>
              <a:rPr lang="en-US" sz="3200" dirty="0">
                <a:latin typeface="Verdana"/>
                <a:cs typeface="Verdana"/>
              </a:rPr>
              <a:t>o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joj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naravi</a:t>
            </a:r>
            <a:r>
              <a:rPr lang="en-US" sz="3200" dirty="0">
                <a:latin typeface="Verdana"/>
                <a:cs typeface="Verdana"/>
              </a:rPr>
              <a:t>; </a:t>
            </a:r>
            <a:r>
              <a:rPr lang="en-US" sz="3200" dirty="0" smtClean="0">
                <a:latin typeface="Verdana"/>
                <a:cs typeface="Verdana"/>
              </a:rPr>
              <a:t>me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utim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njegov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napor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ostati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besplodan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Ovaj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nam</a:t>
            </a:r>
            <a:r>
              <a:rPr lang="en-US" sz="3200" dirty="0">
                <a:latin typeface="Verdana"/>
                <a:cs typeface="Verdana"/>
              </a:rPr>
              <a:t> problem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poveren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da </a:t>
            </a:r>
            <a:r>
              <a:rPr lang="en-US" sz="3200" dirty="0" err="1">
                <a:latin typeface="Verdana"/>
                <a:cs typeface="Verdana"/>
              </a:rPr>
              <a:t>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re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avamo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Nema</a:t>
            </a:r>
            <a:r>
              <a:rPr lang="en-US" sz="3200" dirty="0">
                <a:latin typeface="Verdana"/>
                <a:cs typeface="Verdana"/>
              </a:rPr>
              <a:t> tog </a:t>
            </a:r>
            <a:r>
              <a:rPr lang="en-US" sz="3200" dirty="0" err="1">
                <a:latin typeface="Verdana"/>
                <a:cs typeface="Verdana"/>
              </a:rPr>
              <a:t>ljudskog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uma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990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Kako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razumeti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izjavu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apostola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Pavla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Korin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anima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11:3 da je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Bog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glava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Isusovom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utelovljenj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u -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ne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pre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utelovljenj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kada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On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zavisio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od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Oca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toku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slu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zemlji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izreke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je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Bog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Otac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glava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[=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Mesiji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] 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telu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xmlns="" val="2259490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Kako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razumeti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izraz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od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ih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storenja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anima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1:15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rejima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1:6?</a:t>
            </a:r>
          </a:p>
          <a:p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[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Verdana"/>
                <a:cs typeface="Verdana"/>
              </a:rPr>
              <a:t>prōtotokos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]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</a:p>
          <a:p>
            <a:pPr>
              <a:lnSpc>
                <a:spcPct val="5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neko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bukval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prvi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Mat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ej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1:25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;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Luk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2:7);</a:t>
            </a:r>
          </a:p>
          <a:p>
            <a:pPr marL="971550" lvl="1" indent="-514350">
              <a:lnSpc>
                <a:spcPct val="60000"/>
              </a:lnSpc>
              <a:buFont typeface="+mj-lt"/>
              <a:buAutoNum type="alphaLcPeriod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71550" lvl="1" indent="-514350" algn="just">
              <a:buFont typeface="+mj-lt"/>
              <a:buAutoNum type="alphaLcPeriod"/>
            </a:pP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prava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prednosti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odgovornosti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enoga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Psal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89:27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govori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caru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Izra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17189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anima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1:15 ne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bio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jasno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iz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stiha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1:18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od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mrtvih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”—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bio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prvi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vas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krsnuo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mrtvih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Mat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27:51-52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endParaRPr lang="sr-Latn-RS" sz="3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vezi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bukva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lno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vezi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Njegovog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enja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Vitlej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emu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Luki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2:7,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Marija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donela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hram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dete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Isusa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vid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eti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isto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Matej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1:25).</a:t>
            </a:r>
          </a:p>
          <a:p>
            <a:pPr algn="just"/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963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437460"/>
            <a:ext cx="85578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vezi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ristovog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odnosa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stvorenj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anima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1:15,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teolo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ko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avaju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ristovu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superiornost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nadmo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nost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nad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svim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stvorenj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 -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stih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16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pokazuje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jer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Njemu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stvari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594872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PRIMETITI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: On je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„rođen pre svake tvari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JER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kroz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Njega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bi sazdano sve što je na nebu i što je na zemlji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kroz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Nj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sazda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pre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je u Njemu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Kol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1:15-17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endParaRPr lang="sr-Latn-RS" sz="3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endParaRPr lang="sr-Latn-R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Tako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izraz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od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isto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zna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enje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etak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Bo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jeg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Otkrivenju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3:14. </a:t>
            </a:r>
          </a:p>
          <a:p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Oba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teksta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ukazuju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rista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izvor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svih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066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primetiti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</a:p>
          <a:p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vezi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svog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odnosa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Bogom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ozna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od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Oca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; </a:t>
            </a:r>
          </a:p>
          <a:p>
            <a:pPr marL="914400" lvl="1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vezi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odnosa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stvorenj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ima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On 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iznad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ih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svim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pravima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prednostima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061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1234" y="1550193"/>
            <a:ext cx="85578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rejima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1:6,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kada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ovaj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svet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Iako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zemlju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obli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stvorenja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on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prvoro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imao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prava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superiornost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nad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stvorenj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eli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trebali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mu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slu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0918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Verdana"/>
                <a:cs typeface="Verdana"/>
              </a:rPr>
              <a:t>Interesantno</a:t>
            </a:r>
            <a:r>
              <a:rPr lang="en-US" sz="3200" dirty="0">
                <a:latin typeface="Verdana"/>
                <a:cs typeface="Verdana"/>
              </a:rPr>
              <a:t> je da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a</a:t>
            </a:r>
            <a:r>
              <a:rPr lang="en-US" sz="3200" dirty="0" err="1" smtClean="0">
                <a:latin typeface="Verdana"/>
                <a:cs typeface="Verdana"/>
              </a:rPr>
              <a:t>dventisti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eli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s</a:t>
            </a:r>
            <a:r>
              <a:rPr lang="sr-Latn-RS" sz="3200" dirty="0" smtClean="0">
                <a:latin typeface="Verdana"/>
                <a:cs typeface="Verdana"/>
              </a:rPr>
              <a:t>h</a:t>
            </a:r>
            <a:r>
              <a:rPr lang="en-US" sz="3200" dirty="0" err="1" smtClean="0">
                <a:latin typeface="Verdana"/>
                <a:cs typeface="Verdana"/>
              </a:rPr>
              <a:t>vataju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istinu</a:t>
            </a:r>
            <a:r>
              <a:rPr lang="en-US" sz="3200" dirty="0">
                <a:latin typeface="Verdana"/>
                <a:cs typeface="Verdana"/>
              </a:rPr>
              <a:t> o </a:t>
            </a:r>
            <a:r>
              <a:rPr lang="sr-Latn-RS" sz="3200" dirty="0" smtClean="0">
                <a:latin typeface="Verdana"/>
                <a:cs typeface="Verdana"/>
              </a:rPr>
              <a:t>T</a:t>
            </a:r>
            <a:r>
              <a:rPr lang="en-US" sz="3200" dirty="0" err="1" smtClean="0">
                <a:latin typeface="Verdana"/>
                <a:cs typeface="Verdana"/>
              </a:rPr>
              <a:t>rojstvu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nakon</a:t>
            </a:r>
            <a:r>
              <a:rPr lang="en-US" sz="3200" dirty="0" smtClean="0">
                <a:latin typeface="Verdana"/>
                <a:cs typeface="Verdana"/>
              </a:rPr>
              <a:t> 1888</a:t>
            </a:r>
            <a:r>
              <a:rPr lang="sr-Latn-RS" sz="3200" dirty="0" smtClean="0">
                <a:latin typeface="Verdana"/>
                <a:cs typeface="Verdana"/>
              </a:rPr>
              <a:t>.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godine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kad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otkrili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istinu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opravdanja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verom</a:t>
            </a:r>
            <a:r>
              <a:rPr lang="en-US" sz="3200" dirty="0">
                <a:latin typeface="Verdana"/>
                <a:cs typeface="Verdana"/>
              </a:rPr>
              <a:t>. Do </a:t>
            </a:r>
            <a:r>
              <a:rPr lang="en-US" sz="3200" dirty="0" err="1">
                <a:latin typeface="Verdana"/>
                <a:cs typeface="Verdana"/>
              </a:rPr>
              <a:t>tada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na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pioniri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imali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razna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verovanja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o </a:t>
            </a:r>
            <a:r>
              <a:rPr lang="en-US" sz="3200" dirty="0" err="1">
                <a:latin typeface="Verdana"/>
                <a:cs typeface="Verdana"/>
              </a:rPr>
              <a:t>Bogu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smtClean="0">
                <a:latin typeface="Verdana"/>
                <a:cs typeface="Verdana"/>
              </a:rPr>
              <a:t>Me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utim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 smtClean="0">
                <a:latin typeface="Verdana"/>
                <a:cs typeface="Verdana"/>
              </a:rPr>
              <a:t>kad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razumeli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spasenje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kao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dar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pla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en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Golgoti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ubrzo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su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shvatili</a:t>
            </a:r>
            <a:r>
              <a:rPr lang="en-US" sz="3200" dirty="0">
                <a:latin typeface="Verdana"/>
                <a:cs typeface="Verdana"/>
              </a:rPr>
              <a:t> da </a:t>
            </a:r>
            <a:r>
              <a:rPr lang="en-US" sz="3200" dirty="0" err="1">
                <a:latin typeface="Verdana"/>
                <a:cs typeface="Verdana"/>
              </a:rPr>
              <a:t>taj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dar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dat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od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nekog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</a:t>
            </a:r>
            <a:r>
              <a:rPr lang="en-US" sz="3200" dirty="0">
                <a:latin typeface="Verdana"/>
                <a:cs typeface="Verdana"/>
              </a:rPr>
              <a:t> je bio </a:t>
            </a:r>
            <a:r>
              <a:rPr lang="en-US" sz="3200" dirty="0" err="1">
                <a:latin typeface="Verdana"/>
                <a:cs typeface="Verdana"/>
              </a:rPr>
              <a:t>stvoren</a:t>
            </a:r>
            <a:r>
              <a:rPr lang="en-US" sz="3200" dirty="0">
                <a:latin typeface="Verdana"/>
                <a:cs typeface="Verdana"/>
              </a:rPr>
              <a:t> od </a:t>
            </a:r>
            <a:r>
              <a:rPr lang="en-US" sz="3200" dirty="0" err="1">
                <a:latin typeface="Verdana"/>
                <a:cs typeface="Verdana"/>
              </a:rPr>
              <a:t>Boga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nego</a:t>
            </a:r>
            <a:r>
              <a:rPr lang="en-US" sz="3200" dirty="0">
                <a:latin typeface="Verdana"/>
                <a:cs typeface="Verdana"/>
              </a:rPr>
              <a:t> od </a:t>
            </a:r>
            <a:r>
              <a:rPr lang="en-US" sz="3200" dirty="0" err="1">
                <a:latin typeface="Verdana"/>
                <a:cs typeface="Verdana"/>
              </a:rPr>
              <a:t>Onoga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nestvoreni</a:t>
            </a:r>
            <a:r>
              <a:rPr lang="en-US" sz="3200" dirty="0">
                <a:latin typeface="Verdana"/>
                <a:cs typeface="Verdana"/>
              </a:rPr>
              <a:t> Bog,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je </a:t>
            </a:r>
            <a:r>
              <a:rPr lang="en-US" sz="3200" dirty="0" err="1">
                <a:latin typeface="Verdana"/>
                <a:cs typeface="Verdana"/>
              </a:rPr>
              <a:t>sve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stvorio</a:t>
            </a:r>
            <a:r>
              <a:rPr lang="en-US" sz="3200" dirty="0">
                <a:latin typeface="Verdana"/>
                <a:cs typeface="Verdana"/>
              </a:rPr>
              <a:t>. </a:t>
            </a:r>
          </a:p>
          <a:p>
            <a:pPr algn="just"/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7214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811160"/>
            <a:ext cx="8557846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Ubrzo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shvatili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onaj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obavlja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spasenje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Sveti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Duh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osoba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anstva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koji 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ista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osoba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Otac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Sin,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ali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sebna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li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nost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Razumevanje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istine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spasenju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ih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podstakl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istra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žuju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Bibliju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đ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od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Elen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Vajt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, do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li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saznanja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mi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danas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crkva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univerzalno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verujemo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807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Pristaju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postane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ovek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pokazao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poniznost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kojoj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 dive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nebeska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inteligentna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pristanka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bude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ovek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ne bi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bilo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poni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postojala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injenica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uzvišenosti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ristove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preegzistencije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Moramo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otvoriti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svoj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um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shvatimo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Hristos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polo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stranu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svoju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carsku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odoru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svoju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carsku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krunu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svoju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vrhovnu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komandu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ogrnuo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svoju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ansku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prirodu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ljudskom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prirodom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da bi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mogao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sretne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oveka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gde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se on</a:t>
            </a:r>
          </a:p>
        </p:txBody>
      </p:sp>
    </p:spTree>
    <p:extLst>
      <p:ext uri="{BB962C8B-B14F-4D97-AF65-F5344CB8AC3E}">
        <p14:creationId xmlns:p14="http://schemas.microsoft.com/office/powerpoint/2010/main" xmlns="" val="21265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6286" y="1625351"/>
            <a:ext cx="8719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3200" dirty="0" err="1">
                <a:latin typeface="Verdana"/>
                <a:cs typeface="Verdana"/>
              </a:rPr>
              <a:t>koji</a:t>
            </a:r>
            <a:r>
              <a:rPr lang="en-US" sz="3200" dirty="0">
                <a:latin typeface="Verdana"/>
                <a:cs typeface="Verdana"/>
              </a:rPr>
              <a:t> bi bio </a:t>
            </a:r>
            <a:r>
              <a:rPr lang="en-US" sz="3200" dirty="0" err="1">
                <a:latin typeface="Verdana"/>
                <a:cs typeface="Verdana"/>
              </a:rPr>
              <a:t>sposoban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da shvati </a:t>
            </a:r>
            <a:r>
              <a:rPr lang="en-US" sz="3200" dirty="0" smtClean="0">
                <a:latin typeface="Verdana"/>
                <a:cs typeface="Verdana"/>
              </a:rPr>
              <a:t>Bo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narav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>
                <a:latin typeface="Verdana"/>
                <a:cs typeface="Verdana"/>
              </a:rPr>
              <a:t>Neka</a:t>
            </a:r>
            <a:r>
              <a:rPr lang="en-US" sz="3200" dirty="0">
                <a:latin typeface="Verdana"/>
                <a:cs typeface="Verdana"/>
              </a:rPr>
              <a:t> se </a:t>
            </a:r>
            <a:r>
              <a:rPr lang="en-US" sz="3200" dirty="0" err="1" smtClean="0">
                <a:latin typeface="Verdana"/>
                <a:cs typeface="Verdana"/>
              </a:rPr>
              <a:t>niko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ne </a:t>
            </a:r>
            <a:r>
              <a:rPr lang="en-US" sz="3200" dirty="0" err="1" smtClean="0">
                <a:latin typeface="Verdana"/>
                <a:cs typeface="Verdana"/>
              </a:rPr>
              <a:t>upu</a:t>
            </a:r>
            <a:r>
              <a:rPr lang="sr-Latn-RS" sz="3200" dirty="0" smtClean="0">
                <a:latin typeface="Verdana"/>
                <a:cs typeface="Verdana"/>
              </a:rPr>
              <a:t>š</a:t>
            </a:r>
            <a:r>
              <a:rPr lang="en-US" sz="3200" dirty="0" smtClean="0">
                <a:latin typeface="Verdana"/>
                <a:cs typeface="Verdana"/>
              </a:rPr>
              <a:t>ta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takva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naga</a:t>
            </a:r>
            <a:r>
              <a:rPr lang="sr-Latn-RS" sz="3200" dirty="0" smtClean="0">
                <a:latin typeface="Verdana"/>
                <a:cs typeface="Verdana"/>
              </a:rPr>
              <a:t>đ</a:t>
            </a:r>
            <a:r>
              <a:rPr lang="en-US" sz="3200" dirty="0" err="1" smtClean="0">
                <a:latin typeface="Verdana"/>
                <a:cs typeface="Verdana"/>
              </a:rPr>
              <a:t>anja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sr-Latn-RS" sz="3200" dirty="0" smtClean="0">
                <a:latin typeface="Verdana"/>
                <a:cs typeface="Verdana"/>
              </a:rPr>
              <a:t>Ćutanje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err="1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ovom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slu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aju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zna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iti</a:t>
            </a:r>
            <a:r>
              <a:rPr lang="en-US" sz="3200" dirty="0" smtClean="0">
                <a:latin typeface="Verdana"/>
                <a:cs typeface="Verdana"/>
              </a:rPr>
              <a:t> re</a:t>
            </a:r>
            <a:r>
              <a:rPr lang="sr-Latn-RS" sz="3200" dirty="0" smtClean="0">
                <a:latin typeface="Verdana"/>
                <a:cs typeface="Verdana"/>
              </a:rPr>
              <a:t>č</a:t>
            </a:r>
            <a:r>
              <a:rPr lang="en-US" sz="3200" dirty="0" err="1" smtClean="0">
                <a:latin typeface="Verdana"/>
                <a:cs typeface="Verdana"/>
              </a:rPr>
              <a:t>itost</a:t>
            </a:r>
            <a:r>
              <a:rPr lang="en-US" sz="3200" dirty="0">
                <a:latin typeface="Verdana"/>
                <a:cs typeface="Verdana"/>
              </a:rPr>
              <a:t>. </a:t>
            </a:r>
            <a:r>
              <a:rPr lang="en-US" sz="3200" dirty="0" err="1" smtClean="0">
                <a:latin typeface="Verdana"/>
                <a:cs typeface="Verdana"/>
              </a:rPr>
              <a:t>Svemogu</a:t>
            </a:r>
            <a:r>
              <a:rPr lang="sr-Latn-RS" sz="3200" dirty="0" smtClean="0">
                <a:latin typeface="Verdana"/>
                <a:cs typeface="Verdana"/>
              </a:rPr>
              <a:t>ć</a:t>
            </a:r>
            <a:r>
              <a:rPr lang="en-US" sz="3200" dirty="0" err="1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Bog ne </a:t>
            </a:r>
            <a:r>
              <a:rPr lang="en-US" sz="3200" dirty="0" smtClean="0">
                <a:latin typeface="Verdana"/>
                <a:cs typeface="Verdana"/>
              </a:rPr>
              <a:t>mo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 err="1">
                <a:latin typeface="Verdana"/>
                <a:cs typeface="Verdana"/>
              </a:rPr>
              <a:t>biti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predmet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raspravljanja</a:t>
            </a:r>
            <a:r>
              <a:rPr lang="en-US" sz="3200" dirty="0">
                <a:latin typeface="Verdana"/>
                <a:cs typeface="Verdana"/>
              </a:rPr>
              <a:t>” </a:t>
            </a:r>
          </a:p>
          <a:p>
            <a:pPr lvl="1" algn="just"/>
            <a:r>
              <a:rPr lang="en-US" sz="3200" dirty="0">
                <a:latin typeface="Verdana"/>
                <a:cs typeface="Verdana"/>
              </a:rPr>
              <a:t>(</a:t>
            </a:r>
            <a:r>
              <a:rPr lang="en-US" sz="3200" i="1" dirty="0" err="1" smtClean="0">
                <a:latin typeface="Verdana"/>
                <a:cs typeface="Verdana"/>
              </a:rPr>
              <a:t>Slu</a:t>
            </a:r>
            <a:r>
              <a:rPr lang="sr-Latn-RS" sz="3200" i="1" dirty="0" smtClean="0">
                <a:latin typeface="Verdana"/>
                <a:cs typeface="Verdana"/>
              </a:rPr>
              <a:t>ž</a:t>
            </a:r>
            <a:r>
              <a:rPr lang="en-US" sz="3200" i="1" dirty="0" err="1" smtClean="0">
                <a:latin typeface="Verdana"/>
                <a:cs typeface="Verdana"/>
              </a:rPr>
              <a:t>ba</a:t>
            </a:r>
            <a:r>
              <a:rPr lang="en-US" sz="3200" i="1" dirty="0" smtClean="0">
                <a:latin typeface="Verdana"/>
                <a:cs typeface="Verdana"/>
              </a:rPr>
              <a:t> </a:t>
            </a:r>
            <a:r>
              <a:rPr lang="sr-Latn-RS" sz="3200" i="1" dirty="0" err="1" smtClean="0">
                <a:latin typeface="Verdana"/>
                <a:cs typeface="Verdana"/>
              </a:rPr>
              <a:t>i</a:t>
            </a:r>
            <a:r>
              <a:rPr lang="en-US" sz="3200" i="1" dirty="0" err="1" smtClean="0">
                <a:latin typeface="Verdana"/>
                <a:cs typeface="Verdana"/>
              </a:rPr>
              <a:t>sceljenja</a:t>
            </a:r>
            <a:r>
              <a:rPr lang="en-US" sz="3200" dirty="0">
                <a:latin typeface="Verdana"/>
                <a:cs typeface="Verdana"/>
              </a:rPr>
              <a:t>, 268). </a:t>
            </a:r>
          </a:p>
        </p:txBody>
      </p:sp>
    </p:spTree>
    <p:extLst>
      <p:ext uri="{BB962C8B-B14F-4D97-AF65-F5344CB8AC3E}">
        <p14:creationId xmlns:p14="http://schemas.microsoft.com/office/powerpoint/2010/main" xmlns="" val="25432599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nalazi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donese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ljudskoj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porodici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moralnu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snagu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postanu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sinovi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eri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Da bi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otkupio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oveka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poslu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do same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smrti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smrti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kr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Ljudska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priroda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Bo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jeg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Sina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nama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To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zlatni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lanac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vezuje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du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kroz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Boga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To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treba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prou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avamo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bio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pravi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ovek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On 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dokaze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vog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poni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ž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enja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kad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postao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ovek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Pa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ipak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On je bio Bog 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telu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Kad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pristupamo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ovoj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temi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bilo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bi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dobro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xmlns="" val="42871114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7"/>
            <a:ext cx="85578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poslu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amo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re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izgovorio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Mojsiju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iz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goruće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grm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: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„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Izuj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obu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svoju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s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nogu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svojih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jer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je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mesto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gde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stoji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sveta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zemlja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” (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Mojs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ijeva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3:5). Mi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treba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 da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pristup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amo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ovom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prou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avanju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ponizno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lang="sr-Latn-RS" sz="3200" dirty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enika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skru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š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src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Prou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avanje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ristovog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utelovljenja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je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bogato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polje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koje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sr-Latn-RS" sz="3200" dirty="0" err="1">
                <a:solidFill>
                  <a:srgbClr val="FFFFFF"/>
                </a:solidFill>
                <a:latin typeface="Verdana"/>
                <a:cs typeface="Verdana"/>
              </a:rPr>
              <a:t>ć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isplatiti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Verdana"/>
                <a:cs typeface="Verdana"/>
              </a:rPr>
              <a:t>istraživa</a:t>
            </a:r>
            <a:r>
              <a:rPr lang="sr-Latn-RS" sz="3200" dirty="0" smtClean="0">
                <a:solidFill>
                  <a:srgbClr val="FFFFFF"/>
                </a:solidFill>
                <a:latin typeface="Verdana"/>
                <a:cs typeface="Verdana"/>
              </a:rPr>
              <a:t>č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u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koji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duboko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kopa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za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skrivenom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Verdana"/>
                <a:cs typeface="Verdana"/>
              </a:rPr>
              <a:t>istinom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.”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lang="sr-Latn-RS" sz="3200" i="1" dirty="0" smtClean="0">
                <a:solidFill>
                  <a:srgbClr val="FFFFFF"/>
                </a:solidFill>
                <a:latin typeface="Verdana"/>
                <a:cs typeface="Verdana"/>
              </a:rPr>
              <a:t>Odabrane poruke </a:t>
            </a:r>
            <a:r>
              <a:rPr lang="en-US" sz="3200" dirty="0" smtClean="0">
                <a:solidFill>
                  <a:srgbClr val="FFFFFF"/>
                </a:solidFill>
                <a:latin typeface="Verdana"/>
                <a:cs typeface="Verdana"/>
              </a:rPr>
              <a:t>1:243-244</a:t>
            </a:r>
            <a:r>
              <a:rPr lang="en-US" sz="3200" dirty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97324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247488"/>
            <a:ext cx="855784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Biblija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jasno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ka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ž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e 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da </a:t>
            </a:r>
            <a:r>
              <a:rPr lang="sr-Latn-RS" sz="3200" dirty="0" smtClean="0">
                <a:solidFill>
                  <a:srgbClr val="FFFF00"/>
                </a:solidFill>
                <a:latin typeface="Verdana"/>
                <a:cs typeface="Verdana"/>
              </a:rPr>
              <a:t>je 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Bog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Otac</a:t>
            </a:r>
            <a:r>
              <a:rPr lang="en-US" sz="32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erdana"/>
                <a:cs typeface="Verdana"/>
              </a:rPr>
              <a:t>nevidljiv</a:t>
            </a:r>
            <a:r>
              <a:rPr lang="en-US" sz="3200" dirty="0" smtClean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Verdana"/>
                <a:cs typeface="Verdana"/>
              </a:rPr>
              <a:t>ljudima</a:t>
            </a:r>
            <a:r>
              <a:rPr lang="en-US" sz="3200" dirty="0">
                <a:solidFill>
                  <a:schemeClr val="bg1"/>
                </a:solidFill>
                <a:latin typeface="Verdana"/>
                <a:cs typeface="Verdana"/>
              </a:rPr>
              <a:t>:</a:t>
            </a:r>
          </a:p>
          <a:p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sr-Latn-RS" sz="3200" u="sng" dirty="0" smtClean="0">
                <a:latin typeface="Verdana"/>
                <a:cs typeface="Verdana"/>
              </a:rPr>
              <a:t>Jo</a:t>
            </a:r>
            <a:r>
              <a:rPr lang="en-US" sz="3200" u="sng" dirty="0" smtClean="0">
                <a:latin typeface="Verdana"/>
                <a:cs typeface="Verdana"/>
              </a:rPr>
              <a:t>van 1:18</a:t>
            </a:r>
            <a:r>
              <a:rPr lang="sr-Latn-RS" sz="3200" u="sng" dirty="0" smtClean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—</a:t>
            </a:r>
            <a:r>
              <a:rPr lang="sr-Latn-RS" sz="3200" dirty="0" smtClean="0">
                <a:latin typeface="Verdana"/>
                <a:cs typeface="Verdana"/>
              </a:rPr>
              <a:t> „</a:t>
            </a:r>
            <a:r>
              <a:rPr lang="en-US" sz="3200" dirty="0" err="1" smtClean="0">
                <a:latin typeface="Verdana"/>
                <a:cs typeface="Verdana"/>
              </a:rPr>
              <a:t>Boga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niko </a:t>
            </a:r>
            <a:r>
              <a:rPr lang="en-US" sz="3200" dirty="0" err="1" smtClean="0">
                <a:latin typeface="Verdana"/>
                <a:cs typeface="Verdana"/>
              </a:rPr>
              <a:t>nije</a:t>
            </a:r>
            <a:r>
              <a:rPr lang="en-US" sz="3200" dirty="0" smtClean="0">
                <a:latin typeface="Verdana"/>
                <a:cs typeface="Verdana"/>
              </a:rPr>
              <a:t> vid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o</a:t>
            </a:r>
            <a:r>
              <a:rPr lang="sr-Latn-RS" sz="3200" dirty="0" smtClean="0">
                <a:latin typeface="Verdana"/>
                <a:cs typeface="Verdana"/>
              </a:rPr>
              <a:t> nikad</a:t>
            </a:r>
            <a:r>
              <a:rPr lang="en-US" sz="3200" dirty="0" smtClean="0">
                <a:latin typeface="Verdana"/>
                <a:cs typeface="Verdana"/>
              </a:rPr>
              <a:t>.”</a:t>
            </a:r>
            <a:endParaRPr lang="en-US" sz="32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sr-Latn-RS" sz="3200" u="sng" dirty="0" smtClean="0">
                <a:latin typeface="Verdana"/>
                <a:cs typeface="Verdana"/>
              </a:rPr>
              <a:t>Jo</a:t>
            </a:r>
            <a:r>
              <a:rPr lang="en-US" sz="3200" u="sng" dirty="0" smtClean="0">
                <a:latin typeface="Verdana"/>
                <a:cs typeface="Verdana"/>
              </a:rPr>
              <a:t>van 5:37</a:t>
            </a:r>
            <a:r>
              <a:rPr lang="sr-Latn-RS" sz="3200" dirty="0" smtClean="0">
                <a:latin typeface="Verdana"/>
                <a:cs typeface="Verdana"/>
              </a:rPr>
              <a:t> – „Ni glas Njegov kad čuste ni lice Njegovo videste</a:t>
            </a:r>
            <a:r>
              <a:rPr lang="en-US" sz="3200" dirty="0" smtClean="0">
                <a:latin typeface="Verdana"/>
                <a:cs typeface="Verdana"/>
              </a:rPr>
              <a:t>.”</a:t>
            </a:r>
            <a:endParaRPr lang="en-US" sz="3200" dirty="0"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en-US" sz="3200" u="sng" dirty="0" smtClean="0">
                <a:latin typeface="Verdana"/>
                <a:cs typeface="Verdana"/>
              </a:rPr>
              <a:t>1</a:t>
            </a:r>
            <a:r>
              <a:rPr lang="sr-Latn-RS" sz="3200" u="sng" dirty="0" smtClean="0">
                <a:latin typeface="Verdana"/>
                <a:cs typeface="Verdana"/>
              </a:rPr>
              <a:t> Jo</a:t>
            </a:r>
            <a:r>
              <a:rPr lang="en-US" sz="3200" u="sng" dirty="0" err="1" smtClean="0">
                <a:latin typeface="Verdana"/>
                <a:cs typeface="Verdana"/>
              </a:rPr>
              <a:t>vanova</a:t>
            </a:r>
            <a:r>
              <a:rPr lang="en-US" sz="3200" u="sng" dirty="0" smtClean="0">
                <a:latin typeface="Verdana"/>
                <a:cs typeface="Verdana"/>
              </a:rPr>
              <a:t> 4:12</a:t>
            </a:r>
            <a:r>
              <a:rPr lang="sr-Latn-RS" sz="3200" dirty="0" smtClean="0">
                <a:latin typeface="Verdana"/>
                <a:cs typeface="Verdana"/>
              </a:rPr>
              <a:t> – „B</a:t>
            </a:r>
            <a:r>
              <a:rPr lang="en-US" sz="3200" dirty="0" err="1" smtClean="0">
                <a:latin typeface="Verdana"/>
                <a:cs typeface="Verdana"/>
              </a:rPr>
              <a:t>oga</a:t>
            </a:r>
            <a:r>
              <a:rPr lang="sr-Latn-RS" sz="3200" dirty="0" smtClean="0">
                <a:latin typeface="Verdana"/>
                <a:cs typeface="Verdana"/>
              </a:rPr>
              <a:t> niko ne vide nikad</a:t>
            </a:r>
            <a:r>
              <a:rPr lang="en-US" sz="3200" dirty="0" smtClean="0">
                <a:latin typeface="Verdana"/>
                <a:cs typeface="Verdana"/>
              </a:rPr>
              <a:t>.”</a:t>
            </a:r>
            <a:endParaRPr lang="en-US" sz="3200" dirty="0">
              <a:latin typeface="Verdana"/>
              <a:cs typeface="Verdana"/>
            </a:endParaRPr>
          </a:p>
          <a:p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46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1026" y="1124309"/>
            <a:ext cx="85578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smtClean="0">
                <a:latin typeface="Verdana"/>
                <a:cs typeface="Verdana"/>
              </a:rPr>
              <a:t>1</a:t>
            </a:r>
            <a:r>
              <a:rPr lang="sr-Latn-RS" sz="3200" u="sng" dirty="0" smtClean="0">
                <a:latin typeface="Verdana"/>
                <a:cs typeface="Verdana"/>
              </a:rPr>
              <a:t>. </a:t>
            </a:r>
            <a:r>
              <a:rPr lang="en-US" sz="3200" u="sng" dirty="0" err="1" smtClean="0">
                <a:latin typeface="Verdana"/>
                <a:cs typeface="Verdana"/>
              </a:rPr>
              <a:t>Timotij</a:t>
            </a:r>
            <a:r>
              <a:rPr lang="sr-Latn-RS" sz="3200" u="sng" dirty="0" smtClean="0">
                <a:latin typeface="Verdana"/>
                <a:cs typeface="Verdana"/>
              </a:rPr>
              <a:t>u</a:t>
            </a:r>
            <a:r>
              <a:rPr lang="en-US" sz="3200" u="sng" dirty="0" smtClean="0">
                <a:latin typeface="Verdana"/>
                <a:cs typeface="Verdana"/>
              </a:rPr>
              <a:t> 6:15-16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– „</a:t>
            </a:r>
            <a:r>
              <a:rPr lang="en-US" sz="3200" dirty="0" smtClean="0">
                <a:latin typeface="Verdana"/>
                <a:cs typeface="Verdana"/>
              </a:rPr>
              <a:t>Koji </a:t>
            </a:r>
            <a:r>
              <a:rPr lang="sr-Latn-RS" sz="3200" dirty="0" err="1">
                <a:latin typeface="Verdana"/>
                <a:cs typeface="Verdana"/>
              </a:rPr>
              <a:t>ć</a:t>
            </a:r>
            <a:r>
              <a:rPr lang="en-US" sz="3200" dirty="0" smtClean="0">
                <a:latin typeface="Verdana"/>
                <a:cs typeface="Verdana"/>
              </a:rPr>
              <a:t>e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>
                <a:latin typeface="Verdana"/>
                <a:cs typeface="Verdana"/>
              </a:rPr>
              <a:t>svoje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vreme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pokazati</a:t>
            </a:r>
            <a:r>
              <a:rPr lang="sr-Latn-RS" sz="3200" dirty="0" smtClean="0">
                <a:latin typeface="Verdana"/>
                <a:cs typeface="Verdana"/>
              </a:rPr>
              <a:t>,</a:t>
            </a:r>
            <a:r>
              <a:rPr lang="sr-Latn-R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b</a:t>
            </a:r>
            <a:r>
              <a:rPr lang="en-US" sz="3200" dirty="0" smtClean="0">
                <a:latin typeface="Verdana"/>
                <a:cs typeface="Verdana"/>
              </a:rPr>
              <a:t>la</a:t>
            </a:r>
            <a:r>
              <a:rPr lang="sr-Latn-RS" sz="3200" dirty="0" smtClean="0">
                <a:latin typeface="Verdana"/>
                <a:cs typeface="Verdana"/>
              </a:rPr>
              <a:t>ž</a:t>
            </a:r>
            <a:r>
              <a:rPr lang="en-US" sz="3200" dirty="0" err="1" smtClean="0">
                <a:latin typeface="Verdana"/>
                <a:cs typeface="Verdana"/>
              </a:rPr>
              <a:t>eni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jedini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silni </a:t>
            </a:r>
            <a:r>
              <a:rPr lang="sr-Latn-RS" sz="3200" dirty="0" smtClean="0">
                <a:latin typeface="Verdana"/>
                <a:cs typeface="Verdana"/>
              </a:rPr>
              <a:t>Car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nad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care</a:t>
            </a:r>
            <a:r>
              <a:rPr lang="en-US" sz="3200" dirty="0" err="1" smtClean="0">
                <a:latin typeface="Verdana"/>
                <a:cs typeface="Verdana"/>
              </a:rPr>
              <a:t>vima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Gospodar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nad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gospodarima</a:t>
            </a:r>
            <a:r>
              <a:rPr lang="en-US" sz="3200" dirty="0">
                <a:latin typeface="Verdana"/>
                <a:cs typeface="Verdana"/>
              </a:rPr>
              <a:t>. Koji </a:t>
            </a:r>
            <a:r>
              <a:rPr lang="sr-Latn-RS" sz="3200" dirty="0" smtClean="0">
                <a:latin typeface="Verdana"/>
                <a:cs typeface="Verdana"/>
              </a:rPr>
              <a:t>sam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ima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besmrtnost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živi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u </a:t>
            </a:r>
            <a:r>
              <a:rPr lang="en-US" sz="3200" dirty="0" err="1" smtClean="0">
                <a:latin typeface="Verdana"/>
                <a:cs typeface="Verdana"/>
              </a:rPr>
              <a:t>svetlosti</a:t>
            </a:r>
            <a:r>
              <a:rPr lang="en-US" sz="3200" dirty="0">
                <a:latin typeface="Verdana"/>
                <a:cs typeface="Verdana"/>
              </a:rPr>
              <a:t>, </a:t>
            </a:r>
            <a:r>
              <a:rPr lang="en-US" sz="3200" dirty="0" err="1">
                <a:latin typeface="Verdana"/>
                <a:cs typeface="Verdana"/>
              </a:rPr>
              <a:t>kojoj</a:t>
            </a:r>
            <a:r>
              <a:rPr lang="en-US" sz="3200" dirty="0">
                <a:latin typeface="Verdana"/>
                <a:cs typeface="Verdana"/>
              </a:rPr>
              <a:t> se ne </a:t>
            </a:r>
            <a:r>
              <a:rPr lang="en-US" sz="3200" dirty="0" err="1">
                <a:latin typeface="Verdana"/>
                <a:cs typeface="Verdana"/>
              </a:rPr>
              <a:t>može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pristupiti</a:t>
            </a:r>
            <a:r>
              <a:rPr lang="en-US" sz="3200" dirty="0">
                <a:latin typeface="Verdana"/>
                <a:cs typeface="Verdana"/>
              </a:rPr>
              <a:t>; </a:t>
            </a:r>
            <a:r>
              <a:rPr lang="en-US" sz="3200" dirty="0" err="1" smtClean="0">
                <a:latin typeface="Verdana"/>
                <a:cs typeface="Verdana"/>
              </a:rPr>
              <a:t>kog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niko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>
                <a:latin typeface="Verdana"/>
                <a:cs typeface="Verdana"/>
              </a:rPr>
              <a:t>od </a:t>
            </a:r>
            <a:r>
              <a:rPr lang="en-US" sz="3200" dirty="0" err="1">
                <a:latin typeface="Verdana"/>
                <a:cs typeface="Verdana"/>
              </a:rPr>
              <a:t>ljudi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nije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smtClean="0">
                <a:latin typeface="Verdana"/>
                <a:cs typeface="Verdana"/>
              </a:rPr>
              <a:t>vid</a:t>
            </a:r>
            <a:r>
              <a:rPr lang="sr-Latn-RS" sz="3200" dirty="0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o, </a:t>
            </a:r>
            <a:r>
              <a:rPr lang="en-US" sz="3200" dirty="0" err="1">
                <a:latin typeface="Verdana"/>
                <a:cs typeface="Verdana"/>
              </a:rPr>
              <a:t>niti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može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videti</a:t>
            </a:r>
            <a:r>
              <a:rPr lang="en-US" sz="3200" dirty="0">
                <a:latin typeface="Verdana"/>
                <a:cs typeface="Verdana"/>
              </a:rPr>
              <a:t>; </a:t>
            </a:r>
            <a:r>
              <a:rPr lang="en-US" sz="3200" dirty="0" err="1" smtClean="0">
                <a:latin typeface="Verdana"/>
                <a:cs typeface="Verdana"/>
              </a:rPr>
              <a:t>ko</a:t>
            </a:r>
            <a:r>
              <a:rPr lang="sr-Latn-RS" sz="3200" dirty="0" smtClean="0">
                <a:latin typeface="Verdana"/>
                <a:cs typeface="Verdana"/>
              </a:rPr>
              <a:t>me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čast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en-US" sz="3200" dirty="0" err="1">
                <a:latin typeface="Verdana"/>
                <a:cs typeface="Verdana"/>
              </a:rPr>
              <a:t>i</a:t>
            </a:r>
            <a:r>
              <a:rPr lang="en-US" sz="3200" dirty="0">
                <a:latin typeface="Verdana"/>
                <a:cs typeface="Verdana"/>
              </a:rPr>
              <a:t> </a:t>
            </a:r>
            <a:r>
              <a:rPr lang="sr-Latn-RS" sz="3200" dirty="0" smtClean="0">
                <a:latin typeface="Verdana"/>
                <a:cs typeface="Verdana"/>
              </a:rPr>
              <a:t>država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dirty="0" err="1" smtClean="0">
                <a:latin typeface="Verdana"/>
                <a:cs typeface="Verdana"/>
              </a:rPr>
              <a:t>večna</a:t>
            </a:r>
            <a:r>
              <a:rPr lang="en-US" sz="3200" dirty="0">
                <a:latin typeface="Verdana"/>
                <a:cs typeface="Verdana"/>
              </a:rPr>
              <a:t>! </a:t>
            </a:r>
            <a:r>
              <a:rPr lang="en-US" sz="3200" dirty="0" smtClean="0">
                <a:latin typeface="Verdana"/>
                <a:cs typeface="Verdana"/>
              </a:rPr>
              <a:t>Am</a:t>
            </a:r>
            <a:r>
              <a:rPr lang="sr-Latn-RS" sz="3200" dirty="0" smtClean="0"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n</a:t>
            </a:r>
            <a:r>
              <a:rPr lang="en-US" sz="3200" dirty="0"/>
              <a:t>.”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44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</TotalTime>
  <Words>5698</Words>
  <Application>Microsoft Office PowerPoint</Application>
  <PresentationFormat>Custom</PresentationFormat>
  <Paragraphs>243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Verdana</vt:lpstr>
      <vt:lpstr>Calibri</vt:lpstr>
      <vt:lpstr>Lucida Grande</vt:lpstr>
      <vt:lpstr>Courier New</vt:lpstr>
      <vt:lpstr>Office Theme</vt:lpstr>
      <vt:lpstr>TROJEDNO BOŽANSTVO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Company>Adrews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TROJEDNO BOZANSTVO</dc:title>
  <dc:creator>Ranko Stefanovic</dc:creator>
  <cp:lastModifiedBy>GV</cp:lastModifiedBy>
  <cp:revision>190</cp:revision>
  <dcterms:created xsi:type="dcterms:W3CDTF">2015-02-24T14:41:26Z</dcterms:created>
  <dcterms:modified xsi:type="dcterms:W3CDTF">2015-05-04T19:21:51Z</dcterms:modified>
</cp:coreProperties>
</file>